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BE900-867C-41DB-808E-917F598634C4}" type="datetimeFigureOut">
              <a:rPr lang="pl-PL" smtClean="0"/>
              <a:pPr/>
              <a:t>2013-03-11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36B04-176E-42C8-B38D-94405C01BD1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pl.wikipedia.org/wiki/Plik:Frederic_Chopin_-_Opus_10_-_Twelve_Grand_Etudes_-_c_minor.og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FRYDERYK CHOPIN</a:t>
            </a:r>
          </a:p>
          <a:p>
            <a:r>
              <a:rPr lang="pl-PL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1810 - 1849</a:t>
            </a:r>
            <a:endParaRPr lang="pl-PL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Obraz 3" descr="wierz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9" y="695938"/>
            <a:ext cx="7983890" cy="287707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l.chopin.nifc.pl/web/incypity/129.jpg"/>
          <p:cNvPicPr>
            <a:picLocks noChangeAspect="1" noChangeArrowheads="1"/>
          </p:cNvPicPr>
          <p:nvPr/>
        </p:nvPicPr>
        <p:blipFill>
          <a:blip r:embed="rId2" cstate="print"/>
          <a:srcRect t="53440" r="12044"/>
          <a:stretch>
            <a:fillRect/>
          </a:stretch>
        </p:blipFill>
        <p:spPr bwMode="auto">
          <a:xfrm>
            <a:off x="1691680" y="188640"/>
            <a:ext cx="5796000" cy="1525266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755576" y="2348880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Pierwszy utworem młodego kompozytora był </a:t>
            </a:r>
            <a:r>
              <a:rPr lang="pl-PL" b="1" dirty="0" smtClean="0"/>
              <a:t>Polonez </a:t>
            </a:r>
            <a:r>
              <a:rPr lang="pl-PL" b="1" dirty="0" err="1" smtClean="0"/>
              <a:t>g-moll</a:t>
            </a:r>
            <a:r>
              <a:rPr lang="pl-PL" b="1" dirty="0" smtClean="0"/>
              <a:t> z 1817 r.</a:t>
            </a:r>
          </a:p>
          <a:p>
            <a:r>
              <a:rPr lang="pl-PL" dirty="0" smtClean="0"/>
              <a:t>Wiosną 1825 r.  w najlepszej warszawskiej firmie nutowej Antoniego Brzeziny  zostało wydane drugie dzieło Fryderyka </a:t>
            </a:r>
            <a:r>
              <a:rPr lang="pl-PL" b="1" dirty="0" smtClean="0"/>
              <a:t>Rondo c-moll.</a:t>
            </a:r>
          </a:p>
          <a:p>
            <a:endParaRPr lang="pl-PL" b="1" dirty="0" smtClean="0"/>
          </a:p>
          <a:p>
            <a:endParaRPr lang="pl-PL" dirty="0" smtClean="0"/>
          </a:p>
          <a:p>
            <a:r>
              <a:rPr lang="pl-PL" dirty="0" smtClean="0"/>
              <a:t>Fragmenty kolędy  „Lulajże </a:t>
            </a:r>
            <a:r>
              <a:rPr lang="pl-PL" dirty="0" err="1" smtClean="0"/>
              <a:t>Jezuniu</a:t>
            </a:r>
            <a:r>
              <a:rPr lang="pl-PL" dirty="0" smtClean="0"/>
              <a:t>”  pobrzmiewają w skomponowanym przez Fryderyka Scherzu </a:t>
            </a:r>
            <a:r>
              <a:rPr lang="pl-PL" dirty="0" err="1" smtClean="0"/>
              <a:t>h-moll</a:t>
            </a:r>
            <a:r>
              <a:rPr lang="pl-PL" dirty="0" smtClean="0"/>
              <a:t>. Wówczas  s</a:t>
            </a:r>
            <a:r>
              <a:rPr lang="pl-PL" i="1" dirty="0" smtClean="0"/>
              <a:t>cherzo</a:t>
            </a:r>
            <a:r>
              <a:rPr lang="pl-PL" dirty="0" smtClean="0"/>
              <a:t> znaczyło żart. Miało śmieszyć i bawić, wprawiać w dobry humor.  </a:t>
            </a:r>
            <a:r>
              <a:rPr lang="pl-PL" i="1" dirty="0" smtClean="0"/>
              <a:t>Scherzo</a:t>
            </a:r>
            <a:r>
              <a:rPr lang="pl-PL" dirty="0" smtClean="0"/>
              <a:t> – wyróżnione kolędową kołysanką – zostało dedykowane osobie nieprzypadkowej i w nieprzypadkowym momencie. Przyjacielski gest Chopina dotyczył Thomasa Albrechta, </a:t>
            </a:r>
            <a:r>
              <a:rPr lang="pl-PL" i="1" dirty="0" err="1" smtClean="0"/>
              <a:t>attaché</a:t>
            </a:r>
            <a:r>
              <a:rPr lang="pl-PL" dirty="0" smtClean="0"/>
              <a:t> przy poselstwie saskim w Paryżu. W chwili , o której mowa, Chopin wystąpił w roli  ojca chrzestnego córeczki Albrechta, Teresy.</a:t>
            </a: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635896" y="908720"/>
            <a:ext cx="475252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 </a:t>
            </a:r>
            <a:r>
              <a:rPr lang="pl-PL" sz="1600" dirty="0" smtClean="0"/>
              <a:t>W 1826 roku odbył swoją pierwszą zagraniczną podróż do Berlina, a w 1928 także do Wiednia </a:t>
            </a:r>
          </a:p>
          <a:p>
            <a:r>
              <a:rPr lang="pl-PL" sz="1600" dirty="0" smtClean="0"/>
              <a:t>(gdzie dwukrotnie występował publicznie) oraz do Drezna i Pragi.</a:t>
            </a:r>
          </a:p>
          <a:p>
            <a:r>
              <a:rPr lang="pl-PL" sz="1600" dirty="0" smtClean="0"/>
              <a:t>W październiku 1830 roku Fryderyk ostatni raz wystąpił przed publicznością warszawską. 2 listopada 1830 roku opuścił Warszawę na zawsze, udając się najpierw do Drezna, następnie do Wiednia, Salzburga, Monachium i Stuttgartu. We wrześniu 1831 roku przybył do Paryża, gdzie osiadł na stałe, zyskując niebawem rozgłos europejski. </a:t>
            </a:r>
            <a:endParaRPr lang="pl-PL" sz="1600" dirty="0"/>
          </a:p>
        </p:txBody>
      </p:sp>
      <p:pic>
        <p:nvPicPr>
          <p:cNvPr id="23554" name="Picture 2" descr="http://dzieci.chopin2010.pl/typo3temp/pics/dylizans_6aa22c06e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2315666" cy="2315666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611560" y="3861048"/>
            <a:ext cx="30963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Przyjaciele Chopina na wieść o jego wyjeździe ułożyli pożegnalną pieśń, której słowa wydrukował „Kurier Warszawski” 3 listopada 1830 r.  Oto refren:</a:t>
            </a:r>
          </a:p>
          <a:p>
            <a:r>
              <a:rPr lang="pl-PL" sz="1600" b="1" i="1" dirty="0" smtClean="0"/>
              <a:t>„Choć opuszczasz nasze kraje </a:t>
            </a:r>
          </a:p>
          <a:p>
            <a:r>
              <a:rPr lang="pl-PL" sz="1600" b="1" i="1" dirty="0" smtClean="0"/>
              <a:t>lecz serce Twoje wpośród nas zostaje…”</a:t>
            </a:r>
            <a:endParaRPr lang="pl-PL" sz="1600" b="1" i="1" dirty="0"/>
          </a:p>
        </p:txBody>
      </p:sp>
      <p:sp>
        <p:nvSpPr>
          <p:cNvPr id="5" name="Schemat blokowy: proces alternatywny 4"/>
          <p:cNvSpPr/>
          <p:nvPr/>
        </p:nvSpPr>
        <p:spPr>
          <a:xfrm>
            <a:off x="3995936" y="4005064"/>
            <a:ext cx="4608512" cy="2448272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/>
          <p:cNvSpPr txBox="1"/>
          <p:nvPr/>
        </p:nvSpPr>
        <p:spPr>
          <a:xfrm>
            <a:off x="4211960" y="4509120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Sam Fryderyk  nazwał Preludium </a:t>
            </a:r>
            <a:r>
              <a:rPr lang="pl-PL" sz="1600" i="1" dirty="0" smtClean="0"/>
              <a:t> piętnaste</a:t>
            </a:r>
            <a:r>
              <a:rPr lang="pl-PL" sz="1600" dirty="0" smtClean="0"/>
              <a:t> (</a:t>
            </a:r>
            <a:r>
              <a:rPr lang="pl-PL" sz="1600" i="1" dirty="0" err="1" smtClean="0"/>
              <a:t>Des–dur</a:t>
            </a:r>
            <a:r>
              <a:rPr lang="pl-PL" sz="1600" dirty="0" smtClean="0"/>
              <a:t>)  – </a:t>
            </a:r>
            <a:r>
              <a:rPr lang="pl-PL" sz="1600" b="1" dirty="0" smtClean="0"/>
              <a:t>„deszczowym”. </a:t>
            </a:r>
            <a:r>
              <a:rPr lang="pl-PL" sz="1600" dirty="0" smtClean="0"/>
              <a:t>We wspomnieniach George Sand trafić można nawet na opis dotyczący genezy preludium skomponowanego, jej zdaniem, w  deszczowej aurze.</a:t>
            </a:r>
            <a:endParaRPr lang="pl-PL" sz="16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4283968" y="41490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Czy wiecie, że…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Picture 11" descr="(audio)">
            <a:hlinkClick r:id="rId2" tooltip="(audio)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825" y="-455613"/>
            <a:ext cx="285750" cy="285750"/>
          </a:xfrm>
          <a:prstGeom prst="rect">
            <a:avLst/>
          </a:prstGeom>
          <a:noFill/>
        </p:spPr>
      </p:pic>
      <p:sp>
        <p:nvSpPr>
          <p:cNvPr id="15" name="Prostokąt 14"/>
          <p:cNvSpPr/>
          <p:nvPr/>
        </p:nvSpPr>
        <p:spPr>
          <a:xfrm>
            <a:off x="539552" y="692696"/>
            <a:ext cx="5400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Etiuda c-moll op. 10 nr 12</a:t>
            </a:r>
            <a:r>
              <a:rPr lang="pl-PL" dirty="0" smtClean="0"/>
              <a:t>, nazywana </a:t>
            </a:r>
            <a:r>
              <a:rPr lang="pl-PL" b="1" i="1" dirty="0" smtClean="0"/>
              <a:t>Rewolucyjną</a:t>
            </a:r>
            <a:r>
              <a:rPr lang="pl-PL" dirty="0" smtClean="0"/>
              <a:t> –etiuda skomponowana przez Fryderyka Chopina w1831 roku.  Jest zadedykowana "son </a:t>
            </a:r>
            <a:r>
              <a:rPr lang="pl-PL" dirty="0" err="1" smtClean="0"/>
              <a:t>ami</a:t>
            </a:r>
            <a:r>
              <a:rPr lang="pl-PL" dirty="0" smtClean="0"/>
              <a:t> Franz Liszt" (dla przyjaciela Chopina, Franza Liszta). Wedle tradycji dzieło powstało, gdy kompozytor dowiedział się o upadku powstania listopadowego – zajęciu Warszawy przez Rosjan. </a:t>
            </a:r>
            <a:endParaRPr lang="pl-PL" dirty="0"/>
          </a:p>
        </p:txBody>
      </p:sp>
      <p:pic>
        <p:nvPicPr>
          <p:cNvPr id="24591" name="Picture 15" descr="http://upload.wikimedia.org/wikipedia/commons/thumb/1/1c/Russian_attack_on_Warsaw_1831.PNG/266px-Russian_attack_on_Warsaw_183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268760"/>
            <a:ext cx="2767938" cy="1800200"/>
          </a:xfrm>
          <a:prstGeom prst="rect">
            <a:avLst/>
          </a:prstGeom>
          <a:noFill/>
        </p:spPr>
      </p:pic>
      <p:sp>
        <p:nvSpPr>
          <p:cNvPr id="17" name="pole tekstowe 16"/>
          <p:cNvSpPr txBox="1"/>
          <p:nvPr/>
        </p:nvSpPr>
        <p:spPr>
          <a:xfrm>
            <a:off x="5724128" y="3212976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Szturm Warszawy przez wojska rosyjskie</a:t>
            </a:r>
            <a:endParaRPr lang="pl-PL" sz="1200" dirty="0"/>
          </a:p>
        </p:txBody>
      </p:sp>
      <p:pic>
        <p:nvPicPr>
          <p:cNvPr id="24593" name="Picture 17" descr="Plik:Etude 10 12.png"/>
          <p:cNvPicPr>
            <a:picLocks noChangeAspect="1" noChangeArrowheads="1"/>
          </p:cNvPicPr>
          <p:nvPr/>
        </p:nvPicPr>
        <p:blipFill>
          <a:blip r:embed="rId5" cstate="print"/>
          <a:srcRect t="13914" r="-2059"/>
          <a:stretch>
            <a:fillRect/>
          </a:stretch>
        </p:blipFill>
        <p:spPr bwMode="auto">
          <a:xfrm>
            <a:off x="611560" y="3140968"/>
            <a:ext cx="3888432" cy="1336552"/>
          </a:xfrm>
          <a:prstGeom prst="rect">
            <a:avLst/>
          </a:prstGeom>
          <a:noFill/>
        </p:spPr>
      </p:pic>
      <p:sp>
        <p:nvSpPr>
          <p:cNvPr id="19" name="pole tekstowe 18"/>
          <p:cNvSpPr txBox="1"/>
          <p:nvPr/>
        </p:nvSpPr>
        <p:spPr>
          <a:xfrm>
            <a:off x="1619672" y="501317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Robert Schumann powiedział,  o  etiudzie c-moll</a:t>
            </a:r>
          </a:p>
          <a:p>
            <a:r>
              <a:rPr lang="pl-PL" dirty="0" smtClean="0"/>
              <a:t> i mazurkach, które wtedy skomponował Fryderyk, że </a:t>
            </a:r>
            <a:r>
              <a:rPr lang="pl-PL" b="1" i="1" dirty="0" smtClean="0"/>
              <a:t>„grają w nich armaty ukryte w kwiatach”.</a:t>
            </a:r>
            <a:endParaRPr lang="pl-P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899592" y="1916832"/>
            <a:ext cx="712879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Film z 1944 r. „Pamiętna pieśń”, </a:t>
            </a:r>
            <a:r>
              <a:rPr lang="pl-PL" b="1" dirty="0" err="1" smtClean="0"/>
              <a:t>reż</a:t>
            </a:r>
            <a:r>
              <a:rPr lang="pl-PL" b="1" dirty="0" smtClean="0"/>
              <a:t> Charles Vidor</a:t>
            </a:r>
          </a:p>
          <a:p>
            <a:r>
              <a:rPr lang="pl-PL" sz="1400" dirty="0" smtClean="0"/>
              <a:t>Film produkcji amerykańskiej ukazuje losy kompozytora oraz osoby z jego otoczenia w sposób daleko odbiegający od faktów. Fabuła utrzymana jest w konwencji melodramatu. Nazwisko głównego bohatera spowodowało, że realizatorzy przywiązali dużą wagę do muzyki w filmie. </a:t>
            </a:r>
            <a:r>
              <a:rPr lang="pl-PL" sz="1400" b="1" dirty="0" smtClean="0"/>
              <a:t>"</a:t>
            </a:r>
            <a:r>
              <a:rPr lang="pl-PL" sz="1600" b="1" dirty="0" smtClean="0"/>
              <a:t>Pamiętna pieśń" otrzymała sześć nominacji do Oscara, w tym m.in. jako najlepszy film barwny oraz dla najlepszego aktora (</a:t>
            </a:r>
            <a:r>
              <a:rPr lang="pl-PL" sz="1600" b="1" dirty="0" err="1" smtClean="0"/>
              <a:t>Cornel</a:t>
            </a:r>
            <a:r>
              <a:rPr lang="pl-PL" sz="1600" b="1" dirty="0" smtClean="0"/>
              <a:t> Wilde).</a:t>
            </a:r>
          </a:p>
          <a:p>
            <a:pPr fontAlgn="base"/>
            <a:r>
              <a:rPr lang="pl-PL" b="1" dirty="0" err="1" smtClean="0"/>
              <a:t>Filmz</a:t>
            </a:r>
            <a:r>
              <a:rPr lang="pl-PL" b="1" dirty="0" smtClean="0"/>
              <a:t> 1934 r.  „Chopin – piewca wolności”, </a:t>
            </a:r>
            <a:r>
              <a:rPr lang="pl-PL" b="1" dirty="0" err="1" smtClean="0"/>
              <a:t>reż.Geza</a:t>
            </a:r>
            <a:r>
              <a:rPr lang="pl-PL" b="1" dirty="0" smtClean="0"/>
              <a:t> von </a:t>
            </a:r>
            <a:r>
              <a:rPr lang="pl-PL" b="1" dirty="0" err="1" smtClean="0"/>
              <a:t>Bolvary</a:t>
            </a:r>
            <a:endParaRPr lang="pl-PL" b="1" dirty="0" smtClean="0"/>
          </a:p>
          <a:p>
            <a:pPr fontAlgn="base"/>
            <a:r>
              <a:rPr lang="pl-PL" sz="1400" dirty="0" smtClean="0"/>
              <a:t>Czarno-biały  film został zrealizowany w dwóch wersjach językowych: niemieckiej i francuskiej. W wersji francuskiej, zatytułowanej "La chanson de </a:t>
            </a:r>
            <a:r>
              <a:rPr lang="pl-PL" sz="1400" dirty="0" err="1" smtClean="0"/>
              <a:t>l'adieu</a:t>
            </a:r>
            <a:r>
              <a:rPr lang="pl-PL" sz="1400" dirty="0" smtClean="0"/>
              <a:t>", rolę Chopina zagrał Jean </a:t>
            </a:r>
            <a:r>
              <a:rPr lang="pl-PL" sz="1400" dirty="0" err="1" smtClean="0"/>
              <a:t>Servais</a:t>
            </a:r>
            <a:r>
              <a:rPr lang="pl-PL" sz="1400" dirty="0" smtClean="0"/>
              <a:t>, a funkcję współreżysera pełnił Albert Valentin. Na ekrany polskich kin trafiła wersja niemiecka. </a:t>
            </a:r>
          </a:p>
          <a:p>
            <a:pPr fontAlgn="base"/>
            <a:r>
              <a:rPr lang="pl-PL" b="1" dirty="0" smtClean="0"/>
              <a:t>Film z 1927 r.  „Miłość i łzy Chopina”, reż. Henry </a:t>
            </a:r>
            <a:r>
              <a:rPr lang="pl-PL" b="1" dirty="0" err="1" smtClean="0"/>
              <a:t>Roussel</a:t>
            </a:r>
            <a:endParaRPr lang="pl-PL" b="1" dirty="0" smtClean="0"/>
          </a:p>
          <a:p>
            <a:pPr fontAlgn="base"/>
            <a:r>
              <a:rPr lang="pl-PL" sz="1400" dirty="0" smtClean="0"/>
              <a:t>Film z 1927 roku ukazuje uczucie kompozytora do Marii Wodzińskiej, uznawanej za muzę romantyków. Ślubowi chorowitego Chopina z hrabianką sprzeciwia się jej ojciec, zamieszkały w Dreźnie wywłaszczony polski powstaniec. Dziewczyna czuje się upokorzona doniesieniami o romansie pianisty z George Sand i zaręcza się z hrabią Skarbkiem. W salonie Wodzińskich załamany kompozytor tworzy słynny "Walc Pożegnalny", po czym wyjeżdża do Paryża. T</a:t>
            </a:r>
            <a:endParaRPr lang="pl-PL" sz="1400" b="1" dirty="0" smtClean="0"/>
          </a:p>
          <a:p>
            <a:endParaRPr lang="pl-PL" sz="1400" b="1" dirty="0"/>
          </a:p>
        </p:txBody>
      </p:sp>
      <p:sp>
        <p:nvSpPr>
          <p:cNvPr id="7" name="Schemat blokowy: terminator 6"/>
          <p:cNvSpPr/>
          <p:nvPr/>
        </p:nvSpPr>
        <p:spPr>
          <a:xfrm>
            <a:off x="683568" y="332656"/>
            <a:ext cx="7776864" cy="1008112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1907704" y="620688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 smtClean="0">
                <a:solidFill>
                  <a:schemeClr val="tx2"/>
                </a:solidFill>
              </a:rPr>
              <a:t>Najstarsze filmy o Chopinie</a:t>
            </a:r>
            <a:endParaRPr lang="pl-PL" sz="3200" dirty="0">
              <a:solidFill>
                <a:schemeClr val="tx2"/>
              </a:solidFill>
            </a:endParaRPr>
          </a:p>
        </p:txBody>
      </p:sp>
      <p:sp>
        <p:nvSpPr>
          <p:cNvPr id="25609" name="AutoShape 9" descr="data:image/jpeg;base64,/9j/4AAQSkZJRgABAQAAAQABAAD/2wCEAAkGBxQSEhUUExQUFRQWGRoYFRYYGR0cIBohHhUZHhkaIBoZHSgjHhwlHRkZJzEhJjUrLjEuHiEzODUsNygtLisBCgoKDQ0NDwwMDysZFBkrLCssKzcrKysrKysrKysrKysrKysrKysrKysrKysrKysrKysrKysrKysrKysrKysrK//AABEIAGUAsgMBIgACEQEDEQH/xAAcAAACAwEBAQEAAAAAAAAAAAAABgQFBwEDAgj/xAA9EAACAQMCBAQFAgIJAwUAAAABAgMABBESIQUGMUETIlFhFDJxgZEHQiNSFTNDYoKhscHRJHKyc5Lh8PH/xAAUAQEAAAAAAAAAAAAAAAAAAAAA/8QAFBEBAAAAAAAAAAAAAAAAAAAAAP/aAAwDAQACEQMRAD8A3GiuZqBd8ZhjOln83cDfH4oLCiqyLj0B/eF9M7fbPr7dalQX8bnCupPpnf8AFBJoozRQFFFFAUVzNeF3eJGMuQKCRVRxnmS2tdpZVDYzoBBY/wCHrSzxzm2SRhDbI+WIBI677Aaui9zn2qU/LyzgC4ClRj+EoBB3z53I1Oc/QfWgkpz7a5w4mjGSNTRNp2GT51BGw3PoOtMVjfRzIHikSRD0ZGDD8jvWYc28Ds7UZgla3nb5beMaxLk50mEb6SRvjA9QaUUluILlWaOWyumC4ZNxcs2yhgxWJI1OMruQM70H6FopB5f/AFDTxPh70xRzKVXxo21QsxAwuvoj74IOR79g+g0HaKKKAooooCiiigKKKKCi5u40LWBmJwdLEn0VRlj9e33qp/owxW8byN/FfBKgDGSM6R3OOmTVX+pTNItwi9VhIXbO+nJ2qdzlc+KCEO3gkoR6umQfxpoIc2hmWI7vIDpQAsSB1OlQTgbb1Dik0P4UnfeJ8Elsb6dhkuvX1I36g1dfpwRK1zcEefVHEDnOFEKPt6ZaRs/QVW8XR2mufCIVrZ42iOOjsJG3PdCAFI9C3rQMfAeMOsnw8/zH+qc9W23Rs/uHY9xnO43ZaUuMMt5Zx3MeUbAYEfMjA/8Akjj/ACq65b4p8TAshwH3WRR2dThvt3HsRQWlcrtfEnQ/Q0Ga8zfqHKxaOyhcgBi8xGfKshRii/u3Bwf8qS4uYJXIad5J4T8zKcMvuSvb8H06V5coNLrUQRgMbZA0surG0r+cAga98/LgbdTU3inBXtV8bxPFBOZ/Ivlyf6xE6Aj3oLzhfFbaCTxiwWLLeGqqSXIQABQPmYljtjNX/i3t4vlHwMJ7nzTMN9wOke2OuTWa8q8XW1uhME8SI5V9tTRrlcPkDHU9v+K2mJw4DKQysAVYbgg980HhwfgEFsMxJmQ9ZX8zt7lzvXrxnh0M8TRSqHU9fb3B7H3qi4/z3bWzGJCZ5+gji8xz6ZGcf51T/wBC8Q4gM3chtYG/sI/mI9CT3IPf8UCHxa4itZTayStfWiAtHFFIEActkCUqN8HO4P09KbeWObpeGeFFeSwS28uSqxy+JJbA7qCf3JpI9x7042PK9rBEYkt00MNLagCWB65J+tZlzFw244PIz2yRNbT+XxZIvEaHPVSewwfmwc49eob3aXKSorxsrowyrKcgg9wRXtWB8vc4pwiZIYbj461YFrgRxtiEk7vGehX1Hse/Xc+HX0c8ayxOrxuMqynIIoJNFFFAUUUUBRRRQJKWhub+5j2CRhSxxnJfIVeo6BST9RSxxSC7hK26aCF8nik5YKMaAAT1C7Z3+1OfAjo4nfKf7RIZF99OtW/GU/NLPPFwBLPEZPCZiND4O38MMf8AQ0Ctxbi91Y3DLBIyRyASaRjBIUK3UdcKv2qZynxyaSSUMdSzBWcscsGQbYIGNwf9K+kX44MJBmMaTDIuFYbYbPXfPYjofpg4KLa2lMQlZpOhYqSB/dLL5Vx/+mgY+EX3hx3duSMHRNF/jbEij2DLn/GamcmXXh3UkX7Z08QD++mAx+6Ff/ZSvxVgs8DsdI1GNieg1jYn0GpV3OwzmrGOQw3VszZBWdEYf+pmPf2y4P2oNSoqi4vzXb28ngli0xHyKM4yNsnoM+9LV9x66mlPgSBWiXUsCLr17jOpvzgbA7jruATbeRbO4LSKVXNxD5Ysaik2Y1BUnWxU+gA2A71bSPc3K4VRbRNkEuNUjAg9F6Lkeuaob/iyNfmdV05mhd/KuxlTwXBkLasBhkKB13NMfFOOxQt4eWkmPSKMamPpkD5Rt1OBQIz8MW3u3hcTPb7KFRgrSFgpSNnIxpJ6/TParbh8Ey3C8OuLl7aBtRVEkWQrrJCxs4+U+x7kbb1Xcft5ZbgC4WO3+I8JFOYyUCzaCWdjnIEoJVM5AA96n8P4S8kUlmLe3glhJa5uZXIbY7EFtwMemc7Hag1Xl/l23s10wRgerndj9WNWzNSX+nPM/wAVEYZGBnh2JBz4ijYOD39D+e9M/E+LwWq5mlVPQE+Y/RepoJTGqbmS/to4WF0yCNwQUbcvnsF6mlW852urxjDw+AjO3ikZI99/KvUda8+F/pvrfxb+VpXP7FY4+7dT9BigQoONyWxmispPCtpnCmWRAWUHbd98DB3G+wq75c5kj4DPHCt5Fe2sozOsW4hb+dCCQRjqOux71pd/wG3a3a38NViIxpUYx7g/zD1rHTcycGlnt/hYJ2m2hmlQnKnYgAdf+3bB9iKD9IWd2kqLJGyujgMrKcgg9CDXvWJcicQveCmKPiEYjs7liU8wPw7E53GdlOdxvjr61taOCAQcg7gjvQfVFFFAUUUUCTzSxgvYp166fyOjL9xj74pf5wvEuFefwiyFSFHc6RpYgn01dRmnDnyzL2/iL80Zz9jsf88fiqu8sRLwq1kixqijjcY7+QBx9980CPwaGSNgElR1TIlQZ7opQ4xsdvWlnld2KsV06mwX1ZznJ7D3Jppl4tbwy431uAWKjOB0Ukf7DeqvhXK7yyyJCjO2rUpDEAK3ytn+X677fagmX0b/AAcLyZIaUDIAOyz6TgHPYjrU6/vWVY1cOGjaMxO2MuqzIV/xr0Oe2k967xLh7xxwcPmBOi4jVXHVklmiyfqCG+2PeofM1g0cotnwZUdWWVnJDDUNL4J26eYdOtBefqRw4m9Zl+Z4NaZyfMMgqMdyI1x7mvDk+8kuHf8AiG3Cx4kYBQ2zHJ8wwmfocHPepvHeNi5ntSuVlVJlmCnTp/q8EMf2ncgjPQjqMVWwZt7g3TRH4fOlycsC2NT6dW5YZJBOBkMOtBU/qDwZFYXFtraJ1aKR22AYksCryDO7DJKjqdj5tmbl20gW3SWJFXxEDu3ckgZLM25+9WPM1pPe2kvlRE0eJEgIdnKjUmW+Vc47Z6jes55WukcmGaVng1ao48nR59wWJUFxkkfy5HvQTua79JzH4Gp9DmNpQCEy6kKgcKxOXCbKD9R1q+/U3gIuLeDiKAnyR/EqpxqTY6vYjcE+mPSvHmdo0t2jGzgBokQHIKEMpwvygFeu1PPIDrNw5EYAp/EiK9tOtgFxvtoIoMrkDH/rOHWsltBAuky6t233J1HzHfBxntnpsy8q8nxXapdXEzTl9yoJ6g7qx67HqBil7ivDPhLxrC5upbey80sRwWVgRsNu+xG+dx0ywz78kcyRW149ukjNaStiN3GCG2CkjHQ9CfoaDWIYEiXRGiovoox/pXGONzX0TXmV+9BHky1UXNXLcd5CY3+cbxt/K3/B6EelX17cJEheV1jQbkscUg8wfqXEgK2q626a3BA+y9T98UClwvhUctzInFbmSHwVxgkkvjbSrHPbBAHUfenf9Muc445PgHkLxaitpK4wSOyMD0z2z329KRr3hPEb0PcPEx8uctpUsB2VOtfHEOMWbWMdvFZ6LrKl5gxJDA9VJJY6gPl6DPqBQfpTNdpE/THm83KG1ucreQABgwKl1wMPg/uwRq+oOACBT3QFFFFB53EIdWVhkMCD96V+VpfAEllOR/CJ8Nj0eNskD2IyRjuOmcHDZS9zby/8SmpMeKgOn+8P5T/tn/egUuT+MwQPdiRAR4uuI6SzEFFCjpt8vtVdZ8QkSWWVW0yeISBjYK6gqNuo1CT8fSo9iAk5WYFQ40PscoQfI2O+MkEdcE0cUtvCkwShIX5lORpJ2OaCLxu9kmmjaRizs4bI20hASMY6AHH5qz4DwYXlyiOGKrmV3ydQIGE83XJb/wAd6quH2Es8heON320xqPTOSSTsuSRuewFatylwL4SIhiGlc6pGHTOMBR30qOn3Peg9bflm2V/EMYeQDGtzqOPYHYdewFS+J8NSeFomGFYbEftIOVYe4ODU2igyzhFysMj2l4xxF8iHZO5wcDzAqQVGSMZGPLikuThmblo4yIQzyIGZcPp/rY9KE5A0s4yQBgYHQ41/nLlv4gCaIfx48EYOC4U6gM9mU5Kk7AnfYmkePgVzxK8WSSMwoiokshXRqK+Jqwp3DEOAcbbCgr+F3RjDwLEZZW8oKnUWJGPMx6gD8DttWm8hcHktbNI5f6wkswyDpyBtsANgKsOC8EitkCxqB74qzoEv9UuWPjLQtGuZ4MvHtuR+9PuBsPUCsununv4YbS0skXw8MzRgli2nBbVsADv829foU1hvPkdzwm8kNpI0UN6NsY2bV5kBb5Tk5B22Y+mwM3KPOEJtv+rlWOWE6JNZwTjYNj17EDuDVPx39UskpZRFidhI4PX+6nU/f8Ul818tycP8F7p0JmYmQI2p03ySc9SRk5G2dq1PlzgdrAiyW6hiwDCVvMxB3GCeg6bCgRbPlW/4g3i3UjRod8ydT/2xjoNz1xTtwTlC0tQCsYkkH9pJ5j9h0H2q8Zia8ypoOTS1l3NcMnDLxOIWyqyavOjDKhmBBz6K3r2atMkSoPEbFJo3ikXUjgqw9Qf9/egyuC74xfT/ANKwwlmh3EiKqrpTVlACcyDBYEbk/it75K5ni4japcR7E+WRO6MPmU/6g9wRX56u5eIcPd+HQTyrFM+Y1XA16tgVYjK56MARuK0f9LuQ+I8OnWR5IBDKp+Ii1MSCM6MYGNQ23zjBI32IDXKK5RQdooooK3ivA4Lj+sQFv5hsfz3+9QbLk+1jYNpZyNxrORnsdIwCdqYKKD5VAOgA+lfVFFAUUUUBXMV2igKKKKApZ/UPlkcQspIRjxQNcJPZ1G2/oeh+tM1cNB+aOV+WILpZ5r+8MJh8hVjl86fL82cgEEaR6e9Nf6T8Z8hs3bJTLQn1XPmUZ3wDuPY+20f9XOWxBfR3G621wyiVlG6NnzkA7br5h7hvaqbmmSys5rduGzPLJF5pGzlT3Hm6ZxkEDbBoNm01wrUHgPEhdxJLFkhxnHoe6n3ByKYLfhRO7nHsP+aCnZCdgCT7VMtuBM27nSPTv/8AFX0FuqfKAP8A76160EG24RChDCNS4BAcgFhnrgnp9qnUUUHMV2iigKKKKAFFFFAUUUUBRRRQFFFFAUUUUBRRRQUXO/CEu7KeJ9vIWVsZ0soJVsfUfjNZ7+l3INpcWoubhfGZ8hUOQqjA9Du2c77V2ig1LhfDYbZBHBGkSDoqAAe526k+p3qZRRQFFFFAUUUUBRRR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25611" name="AutoShape 11" descr="data:image/jpeg;base64,/9j/4AAQSkZJRgABAQAAAQABAAD/2wCEAAkGBxQSEhUUExQUFRQWGRoYFRYYGR0cIBohHhUZHhkaIBoZHSgjHhwlHRkZJzEhJjUrLjEuHiEzODUsNygtLisBCgoKDQ0NDwwMDysZFBkrLCssKzcrKysrKysrKysrKysrKysrKysrKysrKysrKysrKysrKysrKysrKysrKysrK//AABEIAGUAsgMBIgACEQEDEQH/xAAcAAACAwEBAQEAAAAAAAAAAAAABgQFBwEDAgj/xAA9EAACAQMCBAQFAgIJAwUAAAABAgMABBESIQUGMUETIlFhFDJxgZEHQiNSFTNDYoKhscHRJHKyc5Lh8PH/xAAUAQEAAAAAAAAAAAAAAAAAAAAA/8QAFBEBAAAAAAAAAAAAAAAAAAAAAP/aAAwDAQACEQMRAD8A3GiuZqBd8ZhjOln83cDfH4oLCiqyLj0B/eF9M7fbPr7dalQX8bnCupPpnf8AFBJoozRQFFFFAUVzNeF3eJGMuQKCRVRxnmS2tdpZVDYzoBBY/wCHrSzxzm2SRhDbI+WIBI677Aaui9zn2qU/LyzgC4ClRj+EoBB3z53I1Oc/QfWgkpz7a5w4mjGSNTRNp2GT51BGw3PoOtMVjfRzIHikSRD0ZGDD8jvWYc28Ds7UZgla3nb5beMaxLk50mEb6SRvjA9QaUUluILlWaOWyumC4ZNxcs2yhgxWJI1OMruQM70H6FopB5f/AFDTxPh70xRzKVXxo21QsxAwuvoj74IOR79g+g0HaKKKAooooCiiigKKKKCi5u40LWBmJwdLEn0VRlj9e33qp/owxW8byN/FfBKgDGSM6R3OOmTVX+pTNItwi9VhIXbO+nJ2qdzlc+KCEO3gkoR6umQfxpoIc2hmWI7vIDpQAsSB1OlQTgbb1Dik0P4UnfeJ8Elsb6dhkuvX1I36g1dfpwRK1zcEefVHEDnOFEKPt6ZaRs/QVW8XR2mufCIVrZ42iOOjsJG3PdCAFI9C3rQMfAeMOsnw8/zH+qc9W23Rs/uHY9xnO43ZaUuMMt5Zx3MeUbAYEfMjA/8Akjj/ACq65b4p8TAshwH3WRR2dThvt3HsRQWlcrtfEnQ/Q0Ga8zfqHKxaOyhcgBi8xGfKshRii/u3Bwf8qS4uYJXIad5J4T8zKcMvuSvb8H06V5coNLrUQRgMbZA0surG0r+cAga98/LgbdTU3inBXtV8bxPFBOZ/Ivlyf6xE6Aj3oLzhfFbaCTxiwWLLeGqqSXIQABQPmYljtjNX/i3t4vlHwMJ7nzTMN9wOke2OuTWa8q8XW1uhME8SI5V9tTRrlcPkDHU9v+K2mJw4DKQysAVYbgg980HhwfgEFsMxJmQ9ZX8zt7lzvXrxnh0M8TRSqHU9fb3B7H3qi4/z3bWzGJCZ5+gji8xz6ZGcf51T/wBC8Q4gM3chtYG/sI/mI9CT3IPf8UCHxa4itZTayStfWiAtHFFIEActkCUqN8HO4P09KbeWObpeGeFFeSwS28uSqxy+JJbA7qCf3JpI9x7042PK9rBEYkt00MNLagCWB65J+tZlzFw244PIz2yRNbT+XxZIvEaHPVSewwfmwc49eob3aXKSorxsrowyrKcgg9wRXtWB8vc4pwiZIYbj461YFrgRxtiEk7vGehX1Hse/Xc+HX0c8ayxOrxuMqynIIoJNFFFAUUUUBRRRQJKWhub+5j2CRhSxxnJfIVeo6BST9RSxxSC7hK26aCF8nik5YKMaAAT1C7Z3+1OfAjo4nfKf7RIZF99OtW/GU/NLPPFwBLPEZPCZiND4O38MMf8AQ0Ctxbi91Y3DLBIyRyASaRjBIUK3UdcKv2qZynxyaSSUMdSzBWcscsGQbYIGNwf9K+kX44MJBmMaTDIuFYbYbPXfPYjofpg4KLa2lMQlZpOhYqSB/dLL5Vx/+mgY+EX3hx3duSMHRNF/jbEij2DLn/GamcmXXh3UkX7Z08QD++mAx+6Ff/ZSvxVgs8DsdI1GNieg1jYn0GpV3OwzmrGOQw3VszZBWdEYf+pmPf2y4P2oNSoqi4vzXb28ngli0xHyKM4yNsnoM+9LV9x66mlPgSBWiXUsCLr17jOpvzgbA7jruATbeRbO4LSKVXNxD5Ysaik2Y1BUnWxU+gA2A71bSPc3K4VRbRNkEuNUjAg9F6Lkeuaob/iyNfmdV05mhd/KuxlTwXBkLasBhkKB13NMfFOOxQt4eWkmPSKMamPpkD5Rt1OBQIz8MW3u3hcTPb7KFRgrSFgpSNnIxpJ6/TParbh8Ey3C8OuLl7aBtRVEkWQrrJCxs4+U+x7kbb1Xcft5ZbgC4WO3+I8JFOYyUCzaCWdjnIEoJVM5AA96n8P4S8kUlmLe3glhJa5uZXIbY7EFtwMemc7Hag1Xl/l23s10wRgerndj9WNWzNSX+nPM/wAVEYZGBnh2JBz4ijYOD39D+e9M/E+LwWq5mlVPQE+Y/RepoJTGqbmS/to4WF0yCNwQUbcvnsF6mlW852urxjDw+AjO3ikZI99/KvUda8+F/pvrfxb+VpXP7FY4+7dT9BigQoONyWxmispPCtpnCmWRAWUHbd98DB3G+wq75c5kj4DPHCt5Fe2sozOsW4hb+dCCQRjqOux71pd/wG3a3a38NViIxpUYx7g/zD1rHTcycGlnt/hYJ2m2hmlQnKnYgAdf+3bB9iKD9IWd2kqLJGyujgMrKcgg9CDXvWJcicQveCmKPiEYjs7liU8wPw7E53GdlOdxvjr61taOCAQcg7gjvQfVFFFAUUUUCTzSxgvYp166fyOjL9xj74pf5wvEuFefwiyFSFHc6RpYgn01dRmnDnyzL2/iL80Zz9jsf88fiqu8sRLwq1kixqijjcY7+QBx9980CPwaGSNgElR1TIlQZ7opQ4xsdvWlnld2KsV06mwX1ZznJ7D3Jppl4tbwy431uAWKjOB0Ukf7DeqvhXK7yyyJCjO2rUpDEAK3ytn+X677fagmX0b/AAcLyZIaUDIAOyz6TgHPYjrU6/vWVY1cOGjaMxO2MuqzIV/xr0Oe2k967xLh7xxwcPmBOi4jVXHVklmiyfqCG+2PeofM1g0cotnwZUdWWVnJDDUNL4J26eYdOtBefqRw4m9Zl+Z4NaZyfMMgqMdyI1x7mvDk+8kuHf8AiG3Cx4kYBQ2zHJ8wwmfocHPepvHeNi5ntSuVlVJlmCnTp/q8EMf2ncgjPQjqMVWwZt7g3TRH4fOlycsC2NT6dW5YZJBOBkMOtBU/qDwZFYXFtraJ1aKR22AYksCryDO7DJKjqdj5tmbl20gW3SWJFXxEDu3ckgZLM25+9WPM1pPe2kvlRE0eJEgIdnKjUmW+Vc47Z6jes55WukcmGaVng1ao48nR59wWJUFxkkfy5HvQTua79JzH4Gp9DmNpQCEy6kKgcKxOXCbKD9R1q+/U3gIuLeDiKAnyR/EqpxqTY6vYjcE+mPSvHmdo0t2jGzgBokQHIKEMpwvygFeu1PPIDrNw5EYAp/EiK9tOtgFxvtoIoMrkDH/rOHWsltBAuky6t233J1HzHfBxntnpsy8q8nxXapdXEzTl9yoJ6g7qx67HqBil7ivDPhLxrC5upbey80sRwWVgRsNu+xG+dx0ywz78kcyRW149ukjNaStiN3GCG2CkjHQ9CfoaDWIYEiXRGiovoox/pXGONzX0TXmV+9BHky1UXNXLcd5CY3+cbxt/K3/B6EelX17cJEheV1jQbkscUg8wfqXEgK2q626a3BA+y9T98UClwvhUctzInFbmSHwVxgkkvjbSrHPbBAHUfenf9Muc445PgHkLxaitpK4wSOyMD0z2z329KRr3hPEb0PcPEx8uctpUsB2VOtfHEOMWbWMdvFZ6LrKl5gxJDA9VJJY6gPl6DPqBQfpTNdpE/THm83KG1ucreQABgwKl1wMPg/uwRq+oOACBT3QFFFFB53EIdWVhkMCD96V+VpfAEllOR/CJ8Nj0eNskD2IyRjuOmcHDZS9zby/8SmpMeKgOn+8P5T/tn/egUuT+MwQPdiRAR4uuI6SzEFFCjpt8vtVdZ8QkSWWVW0yeISBjYK6gqNuo1CT8fSo9iAk5WYFQ40PscoQfI2O+MkEdcE0cUtvCkwShIX5lORpJ2OaCLxu9kmmjaRizs4bI20hASMY6AHH5qz4DwYXlyiOGKrmV3ydQIGE83XJb/wAd6quH2Es8heON320xqPTOSSTsuSRuewFatylwL4SIhiGlc6pGHTOMBR30qOn3Peg9bflm2V/EMYeQDGtzqOPYHYdewFS+J8NSeFomGFYbEftIOVYe4ODU2igyzhFysMj2l4xxF8iHZO5wcDzAqQVGSMZGPLikuThmblo4yIQzyIGZcPp/rY9KE5A0s4yQBgYHQ41/nLlv4gCaIfx48EYOC4U6gM9mU5Kk7AnfYmkePgVzxK8WSSMwoiokshXRqK+Jqwp3DEOAcbbCgr+F3RjDwLEZZW8oKnUWJGPMx6gD8DttWm8hcHktbNI5f6wkswyDpyBtsANgKsOC8EitkCxqB74qzoEv9UuWPjLQtGuZ4MvHtuR+9PuBsPUCsununv4YbS0skXw8MzRgli2nBbVsADv829foU1hvPkdzwm8kNpI0UN6NsY2bV5kBb5Tk5B22Y+mwM3KPOEJtv+rlWOWE6JNZwTjYNj17EDuDVPx39UskpZRFidhI4PX+6nU/f8Ul818tycP8F7p0JmYmQI2p03ySc9SRk5G2dq1PlzgdrAiyW6hiwDCVvMxB3GCeg6bCgRbPlW/4g3i3UjRod8ydT/2xjoNz1xTtwTlC0tQCsYkkH9pJ5j9h0H2q8Zia8ypoOTS1l3NcMnDLxOIWyqyavOjDKhmBBz6K3r2atMkSoPEbFJo3ikXUjgqw9Qf9/egyuC74xfT/ANKwwlmh3EiKqrpTVlACcyDBYEbk/it75K5ni4japcR7E+WRO6MPmU/6g9wRX56u5eIcPd+HQTyrFM+Y1XA16tgVYjK56MARuK0f9LuQ+I8OnWR5IBDKp+Ii1MSCM6MYGNQ23zjBI32IDXKK5RQdooooK3ivA4Lj+sQFv5hsfz3+9QbLk+1jYNpZyNxrORnsdIwCdqYKKD5VAOgA+lfVFFAUUUUBXMV2igKKKKApZ/UPlkcQspIRjxQNcJPZ1G2/oeh+tM1cNB+aOV+WILpZ5r+8MJh8hVjl86fL82cgEEaR6e9Nf6T8Z8hs3bJTLQn1XPmUZ3wDuPY+20f9XOWxBfR3G621wyiVlG6NnzkA7br5h7hvaqbmmSys5rduGzPLJF5pGzlT3Hm6ZxkEDbBoNm01wrUHgPEhdxJLFkhxnHoe6n3ByKYLfhRO7nHsP+aCnZCdgCT7VMtuBM27nSPTv/8AFX0FuqfKAP8A76160EG24RChDCNS4BAcgFhnrgnp9qnUUUHMV2iigKKKKAFFFFAUUUUBRRRQFFFFAUUUUBRRRQUXO/CEu7KeJ9vIWVsZ0soJVsfUfjNZ7+l3INpcWoubhfGZ8hUOQqjA9Du2c77V2ig1LhfDYbZBHBGkSDoqAAe526k+p3qZRRQFFFFAUUUUBRRR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5613" name="Picture 13" descr="http://oknotest.pl/images/obrazy-abc-art/thumbs/tasma-filmo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5445224"/>
            <a:ext cx="2124075" cy="120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3.gstatic.com/images?q=tbn:ANd9GcQFRL5VKAtkBR6ETy7evniYo_PdKCqdCjoytORwvN9Ev919Utwqs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3171825" cy="1438275"/>
          </a:xfrm>
          <a:prstGeom prst="rect">
            <a:avLst/>
          </a:prstGeom>
          <a:noFill/>
        </p:spPr>
      </p:pic>
      <p:sp>
        <p:nvSpPr>
          <p:cNvPr id="3" name="Schemat blokowy: terminator 2"/>
          <p:cNvSpPr/>
          <p:nvPr/>
        </p:nvSpPr>
        <p:spPr>
          <a:xfrm>
            <a:off x="395536" y="404664"/>
            <a:ext cx="3672408" cy="648072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755576" y="548680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rgbClr val="C00000"/>
                </a:solidFill>
              </a:rPr>
              <a:t>Ciekawostki</a:t>
            </a:r>
            <a:endParaRPr lang="pl-PL" sz="2000" dirty="0">
              <a:solidFill>
                <a:srgbClr val="C00000"/>
              </a:solidFill>
            </a:endParaRPr>
          </a:p>
        </p:txBody>
      </p:sp>
      <p:pic>
        <p:nvPicPr>
          <p:cNvPr id="27652" name="Picture 4" descr="http://www.zagle.com.pl/media/article/lead/9528/0c092bcc932c01184622ecec90de1a05cfed7260_oryginal.jpeg"/>
          <p:cNvPicPr>
            <a:picLocks noChangeAspect="1" noChangeArrowheads="1"/>
          </p:cNvPicPr>
          <p:nvPr/>
        </p:nvPicPr>
        <p:blipFill>
          <a:blip r:embed="rId3" cstate="print"/>
          <a:srcRect l="8820" t="13230" r="14321" b="7391"/>
          <a:stretch>
            <a:fillRect/>
          </a:stretch>
        </p:blipFill>
        <p:spPr bwMode="auto">
          <a:xfrm>
            <a:off x="4283968" y="476672"/>
            <a:ext cx="4392488" cy="3024336"/>
          </a:xfrm>
          <a:prstGeom prst="rect">
            <a:avLst/>
          </a:prstGeom>
          <a:noFill/>
        </p:spPr>
      </p:pic>
      <p:sp>
        <p:nvSpPr>
          <p:cNvPr id="6" name="pole tekstowe 5"/>
          <p:cNvSpPr txBox="1"/>
          <p:nvPr/>
        </p:nvSpPr>
        <p:spPr>
          <a:xfrm>
            <a:off x="4644008" y="371703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Żaglowiec „Fryderyk Chopin”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11560" y="3501008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Banknot wydany  w latach 1982, 1986, 1988.</a:t>
            </a:r>
            <a:endParaRPr lang="pl-PL" dirty="0"/>
          </a:p>
        </p:txBody>
      </p:sp>
      <p:pic>
        <p:nvPicPr>
          <p:cNvPr id="27654" name="Picture 6" descr="http://portalmedialny.pl/media/images/original/md5/0/1/011190208ce35f6b264271caa8934c76/Lotnisko%20Chop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509120"/>
            <a:ext cx="1728192" cy="1901011"/>
          </a:xfrm>
          <a:prstGeom prst="rect">
            <a:avLst/>
          </a:prstGeom>
          <a:noFill/>
        </p:spPr>
      </p:pic>
      <p:sp>
        <p:nvSpPr>
          <p:cNvPr id="9" name="pole tekstowe 8"/>
          <p:cNvSpPr txBox="1"/>
          <p:nvPr/>
        </p:nvSpPr>
        <p:spPr>
          <a:xfrm>
            <a:off x="4139952" y="4725144"/>
            <a:ext cx="31683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"Chopin na orbicie". Płyta z muzyką polskiego kompozytora jest na Międzynarodowej Stacji Kosmicznej (ISS). Znalazła się na pokładzie promu </a:t>
            </a:r>
            <a:r>
              <a:rPr lang="pl-PL" sz="1400" dirty="0" err="1" smtClean="0"/>
              <a:t>Endeavour</a:t>
            </a:r>
            <a:r>
              <a:rPr lang="pl-PL" sz="1400" dirty="0" smtClean="0"/>
              <a:t>, który wystartował z Przylądka Canaveral na Florydzie w lutym 2010 r.</a:t>
            </a:r>
            <a:endParaRPr lang="pl-PL" sz="1400" dirty="0"/>
          </a:p>
        </p:txBody>
      </p:sp>
      <p:sp>
        <p:nvSpPr>
          <p:cNvPr id="27656" name="AutoShape 8" descr="data:image/jpeg;base64,/9j/4AAQSkZJRgABAQAAAQABAAD/2wCEAAkGBhQSEBQPEhQVEBAUFRQVFBAUFBQUFBQPFBQVFBQUFRQXHCYeFxkjGRQUHy8gIycpLCwsFR4xNTAqNSYrLCkBCQoKDgwOFA8PGCkcFxwpKSwpKSkpKSkpKS4pKSkpKSkpKSkpKSkpNSwpKSkpLDUsKSkpKSkpKSksKSwpLCkpKf/AABEIAOIA3wMBIgACEQEDEQH/xAAbAAABBQEBAAAAAAAAAAAAAAAAAQIDBAUGB//EAEQQAAIBAgMFBQUEBggHAQAAAAABAgMRBAUhEjFBUWEGE3GBoSIyUpGxQmJyggcUM0PB8RUWI1NzkqLRNERUY7LS8CT/xAAZAQEBAQEBAQAAAAAAAAAAAAAAAQIDBAX/xAAjEQEBAAICAgEFAQEAAAAAAAAAAQIRAyESMRMEFEFRYTIi/9oADAMBAAIRAxEAPwD3AAAAAAAAAAAAI61eMVtSaiubdkBIJtGPiM7v+zjp/eVLxj+Ve9LyRnVsS5u05SqdPcp+UVq/Mm103q+bUo6Oav8ACvad/BEEs4v7tKb5OVoJ+G0zIhNpWjaC5QWz67/URR15+Opexp/0tU5U49HNyf8ApVhHjqr3TpL8k2VIxJ4RL4pLE0MVV+KlL8k4kix1T4YPwk4/VEcIk0R41ro9ZhzpzXhaSXyJqWOg9FJX5PR/JkUYdBzw6ejV/HUllTS0mKUlhGvdk4rlvj8mOWKcffjp8UdV8t6CLYDI1U9VuY8AAAAAAAAAAAAAAAAGAAI5HP5lnTldQbhSvbbXvVGt8afJc5DY0sTmdm4Q9qSV5SekIL70ufTeYWIzJN6f2k/7ya9lc9im93i9SnVxkpae7FboLcvHm+rGxiamP7Is945Pak9pkkSCmTRNa0lqRIdGIiHosjFqWJPAr04liCNETRZImMgiWMURo6JPFEcYkyRzyWEHJC2FRlVaWFSd4+w+m5+KCOJadp+y+D+y/B/7lkZUp3VmrrkA5MUqaw36w573Ho+a6lqMgFAAAAAAAAAAEcgbMDPcyvtUU7QSXeyXG/u0o/efHkhRBm+bqomk/wCxTtZaOtJb0n8C4viY8qjk7vwtuSXBJcEhs6jk77tEklujFboroLE1IX9JIEsSOJLA2zj7PRLEjQ5MqZp4seiKLHplYiemyeBVgWabDUWIsmgQ02SxIqaKJokMWTROdWHAAGWgAAAjjcqt7H4OK+Hr4FsSUQBMUqwew9l+6/dfLoWUAoAAAACSYFDN8f3cfZ1qTezCPOT4volds5DEVL+ym3FNu73zqP3qj8foXs2x+3KVRbnenT/Av2k14vTyMtISFuj0PixkUPR0c9nolgyEfFhqVMmOTIkx+0DP0nix6ZXjMkjI24yrCkWISKUZFiEyV0mS7CRLBlWEiaDIq3BliJVpstRMVo5AAGVAogAAAAEdandWfz5dRmHq30fvR0f8GTsq4lbLVTgtJfhfEgtAImKUBmZ9i3Gk4x9+bUI+MtG/JXZpM5fP8Veq7bqcLL/EqaX8o3+ZKMeu05WXuxtGP4Y8fPf5jELsgd5OnK3YQ5MYxSaQ9SFUiO4XM6a2sQmO2ispD9oje9xNtj41CtFNvZS2m9y6m/l/Z5L2qur+Bbl482a8tOMx7Z9Lal7qcvBGhRy6o98dnxaLOJz6hS9hPakvsU1e3i9yMyr2wa3UopffqJeiRm5usx0044Ka4fJiqDW9NGXT7YSf7uEl92pr6o0cN2noy0lek38a0/zLQz5NaXaKLURkUt63dNxKQAABQAAAAAJcBRlSF009zVhJ1EtWZeP7RU6fG75FxxuXpw5fqOPim87pby6ppsP3oPZflu9LF05jI89VavK3FWa6rVP5XR0wyxuN1W+PknJjMsfVNqSsji609q89+3UnL8sfYivkmdVmtbYpTlyi36HOYbD+xDpGPzau/Vlwx8sl5MpjioqmHdmmsIL+pnfxeW8kZTpDdg1v1Ia8AxpPNlOAljSlgXyIpYJkuMvprzUGIpFuWGZPl2F9vae6OvmccsbHXDLtrZVg40Id5O221dt7ox5GNmufTrPYheNLcorSU+rfCPQTPcwc33X2U/a+9N7o+HF+RUpyUGo75ve+SOVeiRFKko2U307uGiV+b/giSklpalFa8Vf2fFksaEU721Hydt9l4tEVX2H9qlHxSS+gsKKfuvYvdKEtU7eO4sxlfd6NMNL9eYC5dmU6MrR3LfQe59ab+y/qdZg8yjUgpxej8teTXB9DkK1PaXKS3SJMDjnCW3uu9mrHgpbozX0LtHbxkKZ2X4u/s+aJcRmUIK8pKPixc5EW2xHI5fMO3tCnopbb6HM4/wDSHVndU47KLjM8vUcsuWT13Xo2Ix0IK8pJHPZl24pQ0j7TPO8RmFeq7ym9fEgWX31k2zvjx4y/91wynLydf5jczTtzOeienJGDVx9Wp0LMMCluRNDDnb7jHGaxjOP0WG95Td/qbsjWlSxKlJ6St809Pqz2Ck7o8foU7ST3WZ6rlFbapQfOK+h5s87nd17ZNTSn2prbOHqfh+pXorRLovRWDti/7CXjH6oylmVmzXFdZOHPjcpNNuCRNFGFHNSaGbne5R4rxZNlQHqCMiOdofHPYmLf6s48msqS5A8KnwM3+sEBy7RQMXJ1mF/S7LLYszMalTbXBK7+VyddpqZl5ni1U25x1TTt8jnctvRx4SXelHuWpJvfs94/Geq9LEOFje83vk9/QsYnE95KpK32YpJclHQZhYWik1Z23Xv6nJ6S1ptaLWX0Fo5HOer1b5mnlOCU5bT1Onp0ElZG5ErhauRzhqrrwFo1W01L3lv6rmdzVoJq1jls4wWxNNc7eQqKiK2OjZu26cWnbn/OxMmMxUfZvyf1sc2iRx85YduEtmpsOz5SS1OTnh6tR3qTlJ+Oh0OW7lHg5teTlY6v+rVNbkMuT4+9J4TL282pZOuRahlfQ9BWQQ5Dv6FjyOF+stdZxYxwUMu6EscufI7aWUrkRyy9Lgc/upXTHjxrkFl45ZedRLCLkRywi5D7jbtODFz0cB/91Oy7LVL4eHhb5OxmrCq6LHYl/wD5o35z/wDJnp4cvJx58Jjo7th+wn0V/lqcPWx1pSXVnoHaSjtUZrnF/Q8pxSblfddRfnbX1PRJLe3jy9NL+kAlmXUye66h+r9Wa8cZ+XPv8NN5pzZHLOVzKcMCuRZp4DojF8IayDznq2MeZze5N+hoYfKb8GzWwnZ2/CxzvJh+I7Y8WWTmo1asuFjfypy7nYnvvJeTOiwfZqK3q5Jn+VqFDvIq2xrK3wcTOOdyvU03cJjHOZfvkuOz6xdmvoWmZWFzGO3twak09q3P4l4M1ptWUo6xe7p919TXpGjkmOUJ7MnaMtz5SOqizgNr+RZoZrUgrRm0vhdmvU1tNO3cjk87x6qTtF3jH7XOXToiniMyqVNJzk18Ksl6W+pVc/5EuRErkRY6vaC4b2/COo6ir79Et75I5fttnnd0mo/tKi2IR4qPPzJO6qtknafvsww+EhrepeclwUbzk/Q9lWKi+J4b+i/InSqVMZU32dOn4y1nL5WXzPTKWKfM831O7dR34uOZTt1SkhTBpY9liGZczw+FavDY1mMnAqQxyZJ+sGLjWZhYJ0iGVIkdUbKoaxrrjtFKklr5/LUr9jP+Gh1Tfzkx2Z4nYoVJvdGEn6O3qTdmKGzQhHlGP0PpfT3quPPdrmawvA8nxeGfeSjxjKUfK919T2HFwvFnmGfUXDGwv7lW8H0qfZZ6XCSWyVmU8GW6OANnD5S3wNbCZGZ1nXq+HGe2Bh8qua2EyXodBhcoSNCnhUifH+03x4emThcoS4GnRwSRZSFNzGRxy5LSKI2rBNNPVNWae5p779B4NFc3gHbXsniMuxXfYduWGnK9N30g97oy9bdDf7PdpFVju2Z/vKMtNecep6vjsFCrCVKpFThJWcXu/meadoP0e1aD73Dp1qa1tp3sP/ZeovaxpRjGXuP8krKSFdJremvI5KhnUl7M1drg9JLx4mhS7Q2+3OPS9/qc7GtttRb3JsWcFHWb2Vy+0/BGJU7Qp/vJy6XSM+vnT+wtnq7t/NjSNrM83UY2tsx4U+Mnwc+XgcvTwcsRW23rLi+EIfwLeGyurVe1K8Y/HL+Ce83sNhI047MVbrxfiL16DqFJQioR0ilZFmnUsQpDznZtqZLlPEk8MSZqY+MjncXSZ1rQrImhX6mRCoySNdnP49t+dbEcSyWNYyYYgmhiDPxNfLr3DO0le9Hu171WcKa8HLal6I6XKqdoI46tPvsZTho1Ri5y/wASppFeUU35ncYSFoo9fDh44vNyZeVTTWhwfbjLHKm5RXtRanH8UHtI72xk53g9qLO7mZkNWFehTxEd04p+Et0l5M1Y00txxHY3G9xiJ4KWkKjdSjy2vtw6czukPKtXLKhIUUQMlEFABBRBQEGSY8bJEs2l9MjNMjoV/wBrShN/E1aX+ZanPYv9H2FWse9h0U7r1R2MkU8ajlnlZdOeO+3ET7G0I8aj/Ml9ESUcopU3eMFf4n7T9TcrQKc4F8tpu1TqRI9ktTiQuA06SoWgsSbINDTSOw4XZEsZsalOuOiNJYmNNzI5MWVRJOUtIpXb5RWrEKOavblDDR3zalU6UYvVfmenkax7ui1p9kMM5uVeS9qrLba5R3QX+Wx3MI6GTkWDUILS2hro9DkCOvTurEgAefdp8skmqlP2akGpwlymtflw8zq+zmdRxVGNVaS92pDjCqvei/MdnGBU4s4ijipYHEuulelKyrQXw8KiXxL1RB6WgIcLiYzgqkGpQkk4yW5xe4muUKJcUQAAAABkmPY1oJZs2xRxiL8ijiUea95GtRlVolOpE0qsSnUgdI5aUpIhlEtzgROJtuK7iMsTSQ3ZI0jG2JmhjQDYxJEhIofFGdKjxGIjThKpN2jFXf8ABLm2P7NZfKcnWmrTm02vhivdin0RmU1+tVU1rh6b9j/uVPjt8K4dbnf5RgFCJ0k0u2hQhaKRIAFQAAAJKN9Dm89yi95JHSkdakpKwHneR5zLAT7ud3hJPx7mT4r7vQ9Eo1lKKlFqUWrprc0+KOVzzJN7S0MLKM5qYGWw1Kphb601rOl96HOPQg9LAq5fmMK0FUpyU4Pc0/R8n0LVygAAABGKIzNDWVK6LZWrI467VQmipUjqXpor1IG452KNSJDKBbnAjcDSxWdMbsk8kQtBvo1xGOmStA2krtpJatvdYMoow4GJja7xMnQpu1FO1Wqt9Rr91D7vN8dxJjcTLEPuqd40H701pKouMYvhHrxOkyHI7JaWikrK2ljUhpYyDJ1FLRJLcuS5WOmjGyGUqWyrEhVAAAAAAAAAWAiq0VJWZzecZFxR1IydO4HmFONbCVHUoS2G37VJ/s6nVx4Pqjr8j7Z0q1qdT+wr8ac3a7+5LdJFnMclUtyOUzTs9wcbrk+HgSxXocZjjy7CZpi8LpSqd7TX7mvdr8tRe1E6HA/pIo6RxMJ4SfOa2qXlUj/GxUdgxCvhMfTqx26c41IvjCSkvQnuZqhkEyaxDURz0KtVFabLlSJWqRNJVOoQy5FmcSKslFbUmoR+KTUV82aiK0kRyh/IzcZ2uw6ezScsVPds0VeKf3qj9lepn1cZiK7s2sPTemxSd5tP4qnDwRrSd1pZhnNOi9m/eVXupU7Sl4y+FdWUFSqYh3qaR4UY+4vxP7b6lzKuzdtIx2U9/Nvm3vfmdbl2SqNroaaZ+T5Faza9DpqNJRVkOhBLcOAACwAABYAFEQAACiAAogAANEFbCKW9E4Ac/juzye4wcZ2ekk1bTkd8R1KKfADyir2dUZbUU6M+M6UpU3/p0LNLM8bTtsYqTivs1oRqK34tGeiVcqjLgUa3Z2L4AcpS7aY6L9qGGqrp3lN/xJ5dvsR/0lN+Ff8A3ibE+zCIf6sE0Mp9vMQ/+UgvGv8A7RK1btbjZP2aOGpr70qlR+iRvrswS0+zKGhyFTHY6pvxKpr4aFGMdPxSuyKPZpVHtVe8ryvvrTlPXns7vQ9Ao9nYrgXqOVRjwKOOwPZx2SS2YrSyVkvJG/gezyW83IUEtxIkBBRwijuROkAAAqEABQEABQEAAAAAAAAAAAAAAAAAAAAAAEQAAAgABWAAAAAAAAAAAAAAAA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7658" name="Picture 10" descr="http://zarabiam24.pl/wp-content/uploads/2012/06/p%C5%82yta-c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5013176"/>
            <a:ext cx="1080120" cy="1091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zieci.chopin2010.pl/fileadmin/content/chopin_dzieciom/kol_i_por_pdf/zelazow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2520280" cy="252028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3995936" y="836712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Fryderyk Chopin urodził się w 1810 r. </a:t>
            </a:r>
          </a:p>
          <a:p>
            <a:r>
              <a:rPr lang="pl-PL" dirty="0" smtClean="0"/>
              <a:t>w Żelazowej Woli </a:t>
            </a:r>
            <a:r>
              <a:rPr lang="pl-PL" smtClean="0"/>
              <a:t>– </a:t>
            </a:r>
            <a:r>
              <a:rPr lang="pl-PL" smtClean="0"/>
              <a:t>wieś  </a:t>
            </a:r>
            <a:r>
              <a:rPr lang="pl-PL" dirty="0" smtClean="0"/>
              <a:t>mazowiecka leżąca nad rzeką Utratą.</a:t>
            </a:r>
          </a:p>
          <a:p>
            <a:r>
              <a:rPr lang="pl-PL" dirty="0" smtClean="0"/>
              <a:t>Przyszedł na świat jako drugie dziecko Mikołaja i Justyny z Krzyżanowskich.</a:t>
            </a:r>
            <a:endParaRPr lang="pl-PL" dirty="0"/>
          </a:p>
        </p:txBody>
      </p:sp>
      <p:pic>
        <p:nvPicPr>
          <p:cNvPr id="1028" name="Picture 4" descr="http://dzieci.chopin2010.pl/fileadmin/content/chopin_dzieciom/kol_i_por_pdf/rodzin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573016"/>
            <a:ext cx="2004814" cy="2004814"/>
          </a:xfrm>
          <a:prstGeom prst="rect">
            <a:avLst/>
          </a:prstGeom>
          <a:noFill/>
        </p:spPr>
      </p:pic>
      <p:sp>
        <p:nvSpPr>
          <p:cNvPr id="7" name="Prostokąt zaokrąglony 6"/>
          <p:cNvSpPr/>
          <p:nvPr/>
        </p:nvSpPr>
        <p:spPr>
          <a:xfrm>
            <a:off x="4211960" y="3501008"/>
            <a:ext cx="3672408" cy="21602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ole tekstowe 7"/>
          <p:cNvSpPr txBox="1"/>
          <p:nvPr/>
        </p:nvSpPr>
        <p:spPr>
          <a:xfrm>
            <a:off x="4499992" y="3789040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Rodzeństwo Chopinów: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Ludwika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Fryderyk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Izabella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/>
              <a:t>Emilia – </a:t>
            </a:r>
            <a:r>
              <a:rPr lang="pl-PL" sz="1100" dirty="0" smtClean="0"/>
              <a:t>zmarła na gruźlicę mając 15 lat</a:t>
            </a:r>
            <a:endParaRPr lang="pl-PL" sz="1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zieci.chopin2010.pl/typo3temp/pics/playel_da3211ebc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2376264" cy="2376264"/>
          </a:xfrm>
          <a:prstGeom prst="rect">
            <a:avLst/>
          </a:prstGeom>
          <a:noFill/>
        </p:spPr>
      </p:pic>
      <p:sp>
        <p:nvSpPr>
          <p:cNvPr id="3" name="Prostokąt zaokrąglony 2"/>
          <p:cNvSpPr/>
          <p:nvPr/>
        </p:nvSpPr>
        <p:spPr>
          <a:xfrm>
            <a:off x="3275856" y="3068960"/>
            <a:ext cx="4680520" cy="26642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491880" y="3501008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Regularną naukę gry rozpoczął Fryderyk </a:t>
            </a:r>
          </a:p>
          <a:p>
            <a:r>
              <a:rPr lang="pl-PL" dirty="0" smtClean="0"/>
              <a:t> w 1816 r. u </a:t>
            </a:r>
            <a:r>
              <a:rPr lang="pl-PL" b="1" i="1" dirty="0" smtClean="0"/>
              <a:t>Wojciecha Żywnego</a:t>
            </a:r>
            <a:r>
              <a:rPr lang="pl-PL" dirty="0" smtClean="0"/>
              <a:t>, rodem</a:t>
            </a:r>
          </a:p>
          <a:p>
            <a:r>
              <a:rPr lang="pl-PL" dirty="0" smtClean="0"/>
              <a:t> z Czech. Po 6-latach nauki Fryderyk  przerósł mistrza i skomponował dla niego utwór Polonez As dur  - utwór na zakończenie nauki z  Wojciechem Żywnym.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95536" y="620688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Gdy Fryderyk miał </a:t>
            </a:r>
            <a:r>
              <a:rPr lang="pl-PL" b="1" dirty="0" smtClean="0"/>
              <a:t>8 miesięcy </a:t>
            </a:r>
            <a:r>
              <a:rPr lang="pl-PL" dirty="0" smtClean="0"/>
              <a:t>Państwo Chopinowie przenieśli się do </a:t>
            </a:r>
            <a:r>
              <a:rPr lang="pl-PL" b="1" dirty="0" smtClean="0"/>
              <a:t>Warszawy, gdzie Fryderyk spędził lata dziecięce i młodzieńcze. </a:t>
            </a:r>
            <a:r>
              <a:rPr lang="pl-PL" dirty="0" smtClean="0"/>
              <a:t>Mieszkali w oficynach Pałacu Saskiego, w którym mieściło się Liceum Warszawskie. Ojciec Frycka nauczał tam języka francuskiego.  Po kilku latach Liceum przeniesiono do Pałacu  Kazimierzowskiego, gdzie Chopinowie otrzymali piękne mieszkanie.</a:t>
            </a:r>
          </a:p>
          <a:p>
            <a:r>
              <a:rPr lang="pl-PL" dirty="0" smtClean="0"/>
              <a:t>Fryderyk odziedziczył talent po matce, która grała na  fortepianie, a tata Fryderyka grał na skrzypcach i flecie.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99592" y="404664"/>
            <a:ext cx="75608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 W 1818 r. Fryderyk zagrał pierwszy publiczny koncert (</a:t>
            </a:r>
            <a:r>
              <a:rPr lang="pl-PL" b="1" dirty="0" smtClean="0"/>
              <a:t>miał wtedy 8 lat).</a:t>
            </a:r>
          </a:p>
          <a:p>
            <a:r>
              <a:rPr lang="pl-PL" dirty="0" smtClean="0"/>
              <a:t>Koncert odbył się w pałacu Radziwiłłowskim i był zorganizowany przez Towarzystwo Dobroczynności. Odtąd Fryderyk bywał w warszawskich salonach, gdzie wykonywał swoje własne improwizacje.</a:t>
            </a:r>
          </a:p>
          <a:p>
            <a:r>
              <a:rPr lang="pl-PL" dirty="0" smtClean="0"/>
              <a:t>1823 r. rozpoczął naukę w IV klasie Liceum Warszawskiego, pobierał równocześnie prywatne lekcje kompozycji pod kierunkiem profesora Józefa Elsnera, który napisał o nim </a:t>
            </a:r>
            <a:r>
              <a:rPr lang="pl-PL" b="1" i="1" dirty="0" smtClean="0"/>
              <a:t>„…szczególna zdatność, geniusz muzyczny”</a:t>
            </a:r>
          </a:p>
          <a:p>
            <a:r>
              <a:rPr lang="pl-PL" dirty="0" smtClean="0"/>
              <a:t>W 1826 r. rozpoczyna studia w Szkole Głównej Muzyki dalej pod kierunkiem prof. Józefa Elsnera.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Objaśnienie owalne 2"/>
          <p:cNvSpPr/>
          <p:nvPr/>
        </p:nvSpPr>
        <p:spPr>
          <a:xfrm>
            <a:off x="755576" y="2996952"/>
            <a:ext cx="7776864" cy="3240360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 rot="19786970">
            <a:off x="1081129" y="3855301"/>
            <a:ext cx="1800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Pierwsza kompozycja młodego twórcy polonez naśladuje rytm chodzenia.</a:t>
            </a:r>
            <a:endParaRPr lang="pl-PL" sz="1400" dirty="0"/>
          </a:p>
        </p:txBody>
      </p:sp>
      <p:sp>
        <p:nvSpPr>
          <p:cNvPr id="5" name="pole tekstowe 4"/>
          <p:cNvSpPr txBox="1"/>
          <p:nvPr/>
        </p:nvSpPr>
        <p:spPr>
          <a:xfrm rot="937897">
            <a:off x="5183022" y="3487990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Frycek spędzał wakacje na wsi w Szafarni,  Żelazowej Woli  gdzie słuchał ludowych kapeli i śpiewów wiejskich śpiewaków,  szukał dźwięków  wśród łąk i pól.</a:t>
            </a:r>
            <a:endParaRPr lang="pl-PL" sz="1400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987824" y="3140968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Młody kompozytor wymyślał melodie, wykorzystując odgłosy wsi</a:t>
            </a:r>
            <a:endParaRPr lang="pl-PL" sz="14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2555776" y="4293096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19 letni Fryderyk wziął udział w uroczystości weselnej w Żychlinie – wracał z przyjaciółmi z Wiednia i przypadkowo został gościem weselnym, tam rozpoznała go młoda dziewczyna Melania. Zaszczyceni goście uhonorowali go wieńcem  laurowym.</a:t>
            </a:r>
            <a:endParaRPr lang="pl-PL" sz="12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3851920" y="630932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Czy wiesz, że….</a:t>
            </a:r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4860032" y="4797152"/>
            <a:ext cx="25922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Fryderyk był wszechstronnie utalentowany, pisał wiersze,  rysował, robił bardzo trafne karykatury, potrafił parodiować  dźwięki i głosy.</a:t>
            </a:r>
            <a:endParaRPr lang="pl-PL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467544" y="188640"/>
            <a:ext cx="6552728" cy="27363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6386" name="Picture 2" descr="http://dzieci.chopin2010.pl/fileadmin/content/chopin_dzieciom/kol_i_por_pdf/konce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1428750" cy="1428750"/>
          </a:xfrm>
          <a:prstGeom prst="rect">
            <a:avLst/>
          </a:prstGeom>
          <a:noFill/>
        </p:spPr>
      </p:pic>
      <p:sp>
        <p:nvSpPr>
          <p:cNvPr id="4" name="pole tekstowe 3"/>
          <p:cNvSpPr txBox="1"/>
          <p:nvPr/>
        </p:nvSpPr>
        <p:spPr>
          <a:xfrm>
            <a:off x="2051720" y="404664"/>
            <a:ext cx="47525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Pierwszy koncert poza granicami kraju zagrał Fryderyk w Dusznikach Zdroju na Dolnym Śląsku  (wtedy Bad </a:t>
            </a:r>
            <a:r>
              <a:rPr lang="pl-PL" dirty="0" err="1" smtClean="0"/>
              <a:t>Reinertz</a:t>
            </a:r>
            <a:r>
              <a:rPr lang="pl-PL" dirty="0" smtClean="0"/>
              <a:t>) – wówczas zabór pruski. Przebywał tam wraz z rodziną na kuracji leczniczej. Dochód  z koncertu oddał na cele charytatywne. ( dla sierot). </a:t>
            </a:r>
          </a:p>
          <a:p>
            <a:r>
              <a:rPr lang="pl-PL" dirty="0" smtClean="0"/>
              <a:t>Potem wyjechał z matką do Wrocławia.</a:t>
            </a:r>
            <a:endParaRPr lang="pl-PL" dirty="0"/>
          </a:p>
        </p:txBody>
      </p:sp>
      <p:sp>
        <p:nvSpPr>
          <p:cNvPr id="5" name="Objaśnienie owalne 4"/>
          <p:cNvSpPr/>
          <p:nvPr/>
        </p:nvSpPr>
        <p:spPr>
          <a:xfrm rot="11453795">
            <a:off x="216979" y="3384029"/>
            <a:ext cx="7933098" cy="3247348"/>
          </a:xfrm>
          <a:prstGeom prst="wedgeEllipseCallout">
            <a:avLst>
              <a:gd name="adj1" fmla="val -41894"/>
              <a:gd name="adj2" fmla="val 958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l-PL" sz="1400" dirty="0">
              <a:solidFill>
                <a:schemeClr val="tx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 rot="863527">
            <a:off x="1525214" y="4017459"/>
            <a:ext cx="59001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/>
              <a:t>Międzynarodowe Festiwale Chopinowskie w Dworku Chopina w Dusznikach Zdroju </a:t>
            </a:r>
            <a:r>
              <a:rPr lang="pl-PL" sz="1600" dirty="0"/>
              <a:t>odbywają się już od ponad sześćdziesięciu lat. To najstarszy nieprzerwanie działający festiwal pianistyczny na świecie, a także najstarszy polski festiwal muzyczny. Dworek Chopina jest miejscem, w którym od kilku pokoleń spotykają się światowej klasy artyści oraz wielbiciele muzyki Chopina i pianistyki. </a:t>
            </a:r>
          </a:p>
          <a:p>
            <a:r>
              <a:rPr lang="pl-PL" sz="1600" b="1" dirty="0"/>
              <a:t>Pierwszy festiwal odbył się w dniach 25-26 sierpnia 1946 r.</a:t>
            </a:r>
            <a:r>
              <a:rPr lang="pl-PL" sz="1600" dirty="0"/>
              <a:t>, w 120 rocznicę dusznickich koncertów genialnego muzyka.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7956376" y="1052736"/>
            <a:ext cx="566484" cy="3720818"/>
          </a:xfrm>
          <a:prstGeom prst="rect">
            <a:avLst/>
          </a:prstGeom>
          <a:noFill/>
        </p:spPr>
        <p:txBody>
          <a:bodyPr vert="wordArtVert" wrap="none" lIns="144000" tIns="72000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Ciekawostka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99592" y="1196752"/>
            <a:ext cx="71287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/>
          </a:p>
          <a:p>
            <a:pPr>
              <a:buFont typeface="Wingdings" pitchFamily="2" charset="2"/>
              <a:buChar char="§"/>
            </a:pPr>
            <a:r>
              <a:rPr lang="pl-PL" b="1" dirty="0" smtClean="0"/>
              <a:t>Antonin </a:t>
            </a:r>
            <a:r>
              <a:rPr lang="pl-PL" dirty="0"/>
              <a:t>to - po Żelazowej Woli, Warszawie i Dusznikach Zdroju - kolejne ważne miejsce chopinowskiego kultu</a:t>
            </a:r>
            <a:r>
              <a:rPr lang="pl-PL" dirty="0" smtClean="0"/>
              <a:t>,  </a:t>
            </a:r>
            <a:r>
              <a:rPr lang="pl-PL" b="1" dirty="0"/>
              <a:t>„Chopin w barwach </a:t>
            </a:r>
            <a:r>
              <a:rPr lang="pl-PL" b="1" dirty="0" smtClean="0"/>
              <a:t>jesieni„ </a:t>
            </a:r>
            <a:r>
              <a:rPr lang="pl-PL" dirty="0" smtClean="0"/>
              <a:t>- </a:t>
            </a:r>
            <a:r>
              <a:rPr lang="pl-PL" dirty="0"/>
              <a:t>Każdego roku we wrześniu - przez 4 dni - odbywają się</a:t>
            </a:r>
            <a:r>
              <a:rPr lang="pl-PL" b="1" dirty="0"/>
              <a:t> recitale </a:t>
            </a:r>
            <a:r>
              <a:rPr lang="pl-PL" b="1" dirty="0" smtClean="0"/>
              <a:t>fortepianowe.</a:t>
            </a:r>
          </a:p>
          <a:p>
            <a:pPr>
              <a:buFont typeface="Wingdings" pitchFamily="2" charset="2"/>
              <a:buChar char="§"/>
            </a:pPr>
            <a:r>
              <a:rPr lang="pl-PL" dirty="0" smtClean="0"/>
              <a:t>Najmłodszy </a:t>
            </a:r>
            <a:r>
              <a:rPr lang="pl-PL" dirty="0"/>
              <a:t>z </a:t>
            </a:r>
            <a:r>
              <a:rPr lang="pl-PL" b="1" dirty="0"/>
              <a:t>festiwali - „Chopin i jego Europa" </a:t>
            </a:r>
            <a:r>
              <a:rPr lang="pl-PL" dirty="0"/>
              <a:t>- odbywa się w Warszawie, w mieście, gdzie Chopin spędził pierwszych 20 lat swojego życia. Głównym zamierzeniem festiwalu, </a:t>
            </a:r>
            <a:r>
              <a:rPr lang="pl-PL" dirty="0" smtClean="0"/>
              <a:t>było </a:t>
            </a:r>
            <a:r>
              <a:rPr lang="pl-PL" dirty="0"/>
              <a:t>stworzenie imprezy o wielkiej randze artystycznej i ukazanie twórczości Chopina w szerokim kontekście historycznym. Organizatorem festiwalu jest Narodowy Instytut Fryderyka </a:t>
            </a:r>
            <a:r>
              <a:rPr lang="pl-PL" dirty="0" smtClean="0"/>
              <a:t>Chopina.</a:t>
            </a:r>
          </a:p>
          <a:p>
            <a:pPr>
              <a:buFont typeface="Wingdings" pitchFamily="2" charset="2"/>
              <a:buChar char="§"/>
            </a:pPr>
            <a:r>
              <a:rPr lang="pl-PL" b="1" dirty="0" smtClean="0"/>
              <a:t>Międzynarodowe Festiwale Chopinowskie w Dworku Chopina w Dusznikach Zdroju </a:t>
            </a:r>
            <a:r>
              <a:rPr lang="pl-PL" dirty="0" smtClean="0"/>
              <a:t>odbywają się już od ponad sześćdziesięciu lat.</a:t>
            </a:r>
          </a:p>
          <a:p>
            <a:endParaRPr lang="pl-PL" dirty="0" smtClean="0"/>
          </a:p>
          <a:p>
            <a:pPr>
              <a:buFont typeface="Wingdings" pitchFamily="2" charset="2"/>
              <a:buChar char="§"/>
            </a:pPr>
            <a:r>
              <a:rPr lang="pl-PL" b="1" dirty="0" smtClean="0"/>
              <a:t>Od 1927</a:t>
            </a:r>
            <a:r>
              <a:rPr lang="pl-PL" dirty="0" smtClean="0"/>
              <a:t>, co 5 lat odbywa się w Warszawie Międzynarodowy Konkurs Pianistyczny im. Fryderyka Chopina, jest to najstarszy i najbardziej prestiżowy konkurs na świecie.</a:t>
            </a:r>
            <a:endParaRPr lang="pl-PL" dirty="0"/>
          </a:p>
        </p:txBody>
      </p:sp>
      <p:sp>
        <p:nvSpPr>
          <p:cNvPr id="4" name="Schemat blokowy: terminator 3"/>
          <p:cNvSpPr/>
          <p:nvPr/>
        </p:nvSpPr>
        <p:spPr>
          <a:xfrm>
            <a:off x="971600" y="332656"/>
            <a:ext cx="4176464" cy="864096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619672" y="5486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Czy wiecie, że…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zuk-sa.pl/images/logo_chopin-festiv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0"/>
            <a:ext cx="20859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BDAAkGBwgHBgkIBwgKCgkLDRYPDQwMDRsUFRAWIB0iIiAdHx8kKDQsJCYxJx8fLT0tMTU3Ojo6Iys/RD84QzQ5Ojf/2wBDAQoKCg0MDRoPDxo3JR8lNzc3Nzc3Nzc3Nzc3Nzc3Nzc3Nzc3Nzc3Nzc3Nzc3Nzc3Nzc3Nzc3Nzc3Nzc3Nzc3Nzf/wAARCACiAPADASIAAhEBAxEB/8QAGwAAAgMBAQEAAAAAAAAAAAAAAwQBAgUABgf/xAA2EAACAQMCBAQFAwQDAQADAAABAgMABBESIQUxQVETImFxBhQygZEjQlIzobHRFXLBFgdi8P/EABgBAQEBAQEAAAAAAAAAAAAAAAABAgME/8QAGhEBAQEBAQEBAAAAAAAAAAAAAAERMQISIf/aAAwDAQACEQMRAD8A9LaxOYNmDMNxiou45fDLu2skZOOlJ20+qJlxpVznI559Kuk/6YjYYQcwp514Xd0SsoGoEda07GJ59k0sB/LlScd4iqMRguFI8xyKBNeylQFyF22DY5UHt1glgjRUyqqOS0GSe5Q4w+PVc1mfDl9O1wxlEjBzjOc4+1ehulMi4Lsm37etBlSXswO+n7pUfOzdCFPflU/Irv8AqyDf3rjw/JJErY9VFMErLnSCzMaJrP8A+33qvykkGxZagxsR/UA9qsgkyqHGrVn0omqEjWxYEUt8tvlpxV5IAIz+uPxV2Ar3lqFOrX9udJPPbkZR5c55E1SS1OnVqA9zSjRknAYbHtmpQ2XV91JHtVfEwcE6h2qkYRVwQ34FSdGfp/NQSZgQQGbPrUAs3Qn2XFCJQk7kZ60xBO0YwrHlzxQcocDygj1xTMMjaQJdLD1oBvpdWN2HfFVadWYlk3NA5khiQEz0qVmKN5wD6ClVkiJAy2O4o7yINlZzt2oGTcoy4MYPvVFt7ec7ZRj2oCMwB/dk1wnIfZWBHOgI0HhbFsg9O9BMcRbLL5fejPcGRdJU59KXLeGB5X33oKGE6iUK6egJ5Vwgw4ZgvvqompGxqUk+9VkSLHm1LQGEqqhULzFJLInmBXr1OKiaVIE8Rg5GccqFFMLmNvDwVB51NHnoASSTsGGQB0FWKn5jGcaT/arWDxyGHVMsQVCrlu4PKmLiRZ5WOAQWGCORFULacOxJ2PLFGso8yanV2iU+cgfSKHJpW1BOB5jv1qsd3JCGZQVJGOdBtQcStOHKwtGdnZMC4J5emO1E4NxqdZhG58TWfMWPKvMy5di4OzUe0hLygA+diMHNB9LDRSqHHmB6ihT8sKmAOVJcAu43tVgjD5TIJbkDnpWi8xUZMkeK1E0q0PiHfn31UOSzcqTpJA5YamxNEP3xfYVY3CEY1g+gpTWGUkyR4WnB6mqtBNKyb6UV8net0yKy5Kj8UjdljuFA3yCeVTCUndxIEH6qj2pFV0Hq2+xzTN1A4UErtSLLh9RyfapYpl2YgEriuUOyagooTya0CplT61CawGJZtPQaaC4zn6B9qZDFAAVY59qTV2CnUwY/9aulw4bcbUBZdRzsRQwrYohlQ7KCSeeKjLjku3rQTEANlH3ogJZ8Nk4HSl0MhY6NIHYVcMAcH6qBhi4HkB+5oLu55g/aukUBd2IzQwVA7+tAXxmXDIB96vGZrpwkceragqpGB07V6XhtqlvCNPmLDOaDzE5lgm0SAoR3HOhyXS4/UOP+1et4lAk1pIGUEqMjavF8TDSW4IZRpbBpfxJdZV/JjDJcsyHy4JpSK4ZchJCAWzgHFWji1FgeR8ynvVUgUE6+XT3rFuqFDsh/9rRtLmOGPDwu6kguzNnH2rOh6DOk+1ehVeFvwHW4K3acwWwW+wrVGNcysw0qBoySMrnG9UWQsMMMY/iMVWQ/pltBVSefMVVX1+XJGO1SXQ5YlBKRI2kN1NehtOFSycLl1wKTs0bgbtv/AKzWBw+6EF4FnOlQCMrz5Vt8K40qzQtNJrlYFI16IDtWhvcD4T8vAxuACx+nbcCtL5OAbY/NEhcCNQWyQMZznNc0qZPm/tWozQ/lohyWu8BP41PjrjIBx3rluI2OMkfaqiDBGP21HhqOSLRwUI55qC8QOCf7UWUs8SucyRqfWkbuAfsgXGeZFablQpJcD2peW4iTYyn8VLNNYckLg7RsB7UPwmYMGZl9M1o3VxG30uG90JoQAkjJI+wTestQn4cCxbsDjpQMISSjBRjtmnGgiYEHO/Zar8vbweZi2Mb7UAY0Y7q4I+wphcIcSMTnpmqarb9ur0IXOKg+E4I1y56HQKDpVXBOR+aAgUbAjNG8AaSRIxPYrQdGiQ6scuoxQGZQV3NCQb5HLpVmlVRkKp270v8AMtqI0qKB7HflW3YX6tGwmbSI/p9RXnBI/RyT6iqySOp+rBoPQtxyGQvGkbqc41dPevL3diVm1JKpBOcjyge/WiQ3BEhG1K8Wd2SLC+UNkkd6X9STCc5igVcFJC3PHOlpBEFDrvg5Ax1rtWG16QH6+lLiQsx1SYFYsxT/ABOzEHEI4lIJaBckDAyOdLtEUi8YqzYONxt+aHDNLNJFLISQp3yeh50/xSeCOzWGBA0chLav4mtBAhzATgaBhsN6GrJayfKveADTn6e5qAfFsiI4wDGNz3FavCbe3Ni4v0fLH9Fg2ynvimDzykkEAEKerc60+G2qTS+AdIkOChd9j6bVEltHKqLA/nDlSHGdu9elsJ7G1j1tb5kVPM+cf2qje4dC9pZxxeFIhAyylskH3pg+MdwWA7aaxrf4jjaIO6Nk8xqzUT/E8KR6vDO7aR58VqcMb5Vz9WGqrq6EFUBHvXiLn4n4gLljCyaC2Qh7dqWv/iG8uSsqTGIc9K1n70x9A8RxzizXF3O+kD0rz/BPiOGayjF25FwDpIxjenLjjIhuxC8Rwy5BFWUw61xINj/ilbpmD5556YpafjKDcoxx0NLPxy3JGYznO4paY7iUrQWrSHTkkAb4xmvMQ310l6h8UswzpOSfyBXoZuKQTxvF4ZUPtnby+u9YccEZuHj82oHJboF7nFQevtpYriFZUjYA/wAl01E8aliQmdu9IpxaG3hW3SOQBNvMfqNCk4woJEiNvyoNBIEK7Qs23Q1QzJFt4LAjpmkF4tpGlY2GfWhycRGk61YeuaDRE4cnVG4A7EUvI6NIf0WO37jWTFezJfMhyE0888qY/wCQR2JfK6R+3rUDMoBHliVQB1zQTq2XRH+DXNe20gGGYZHWhGSPWMOcVQcPIeq1mcT4hpOlWCkczTU8kXy2YnIkI2NYlwVIAcaidzUvBPzjllcSZNNPdvPbeJkAo264ODWVqXkFxv1rc4ZblovEkZTCdlQdDUlGRpnmy3Idx1oPgOrEf5p+8kSNDBEmkY3y29Iq2lhlsD1qeheCTSPOMmrzSAoQevIdqFpw3f1q0mVIIxWrwFgu/CgaJRs6kNR4LsgLHHIw8NQxxSUaNKzdMDOcZotpA8swjj+qR1jBO25rPkNWLOyBgdJycHPInnTRuo43MRjMm+CysfPWynw5pUKgBCjchuZpW44LPG2pBgg9DvWwC64K8VrLdO4hVVzoOdvSsaaV5IlVVXAFbPFpLqWFLaUCIq2S5JIb3rN/4+5Ul48SA9UGf8UCzxHmoyAcHPMnvUNGD5gfNTCi5iiKGB8k5yVpZoZQcyRup7UFgo1x65eh1Y5j0rVXiNs8iSysyLHFpUBclqxzz8qPywdqouRqRlZVP7sb0GpdcVE4UrHspGCCKU+edpD5VHmJ2Ixj/dQl8kcRja1EjE51Fj/iqidWOflYx7HFARL2VJdagkdQ3KjeMkksrZUMQpCigpMg2+XT7samHSlw0pRWDD6M7CgYdn8N5NRVVGVy2du1UR5ZYtfjDDdM43ql0/jgYUIP4qedBW1k38yk42GcYoGjJLCFeYrp/iD9QqZLppEIRlBK7LpoHyUsijxJlAGwy1V+VkhYIzphvXnWfQta+efVMwJ04GaKkWiQt4qgdhQY7GbZ1cEf9hXfKzM/PbvmshgMTMpD6cHc+lL3M/6pC7gGiki3UqQCx70k7ZkbVgb8+lAwl02p9YyrDYHpQPP4mCFAPIYqmAACCc0V2BlTS2sf4pgoqLrPiHSc9Kd3WFcDyqeZpIq0k2F2350SW4YIEVgyjbflQF1RfvC6h+4daBKkQUlfqP8AKgsxJ51Ej8icGgJbFZI9BPnXkehqrs2rS48w7UvASMaeh2pydQ5VxscYIrd4Bq5VSAxGexpiwufAvIJGOpYzqAbvSsy6QPahjcDNZlwevf4jdQuNQ9mNMw/EySrodRnuy5/xXiy4bb8VWMsJgVYgitS6Pby8XiLljCjI3VXG49jQzPw+7IEcjWj42QKcMftXlZJioABxRI7lxgazgbgZ5VR6e1lcl/GUMqMVJB32671ItILol0u2DfxZBj8ivNw3bI4YlC3c0eK4O8kThQdioG1BuQWsBm8KYLq550ncfmmF4Zw6eQoXKEdCNq88bzPmc6gnMaSM/cVfxi8WYWMZ7uxI+1ButwK2Jys6n02rMm4W6zSAwq6A+VlPSgC5ugW0yxMvXaujNwvnQFFG5xnBoGYODRz5UjDds4oqfDpQ7Afc0v8APPzJQH1FWHFGUacKSOQDYBoKTcK8MsCnL1pZ+Hsz+XUNuhFMycSFxlXRQw54bc0nPdx6WypBA2NAGW0ZGwZWPoVoZgmJH6oIXkSKVkvJWYacge9OxgPAZJGK451LNA1jmOBKSFzux6CmoZIiwIzGwyNPcZ2NBW5XzeZicbArVYZNTajuKz8hh5YHfTI5I1DOB060qiRP43IAyALkdOtEdl1HYVHirgKVGBUFPBgcOUkIyDp1MO59PSoMFsGKiTln/wA/3R1midcMgx7VxW2YHCDvtVtC7pDECyOTgbYO5PtSWCWKuCB6DFaJiiKnAYULTGNsnbvUAMIdtLfc1GiP9wA/NXnj3zEyaeuGoLS5HlHLnQBt/wCmPSn7ca4sDpvS8K6FzjemIVAGQDmt3gCxZnK74HMVVwgQjl6U1IhbJDaT6UHwzJKkSKzO5AAAzk1mTRq/DfA7biImlurl0hg3bRjGPeulsOH29g01w0/zE7kWsORqKZwGYf7rdVl4Lb2fB4YIrm5uGzPk7DfriloOGRS/GT26lngiYSNqOrGByz71qTBk8a4UnC2s4hO0lxMoMilR5cmtEfDtieMw2CXEsiiIyXJOBpGNhQbidL74hm4hMV8C1YuxJ+nT9IHffpWrbyScM4K9+wBveIyZBdd9JqjLvuF2MfDm4hbLOkQm8MLMRiQfyFN//PWYt7OdbmRVmUvJsMKoG5qPjMNLeWMCSkfpD9D9qk9cd6J8SI8dlYcHjn0MiqXX+R7f/wB2oKx8DsD41zDfObONcsxK7k/btiqDhVkyWXgu/jXEoCxZVgF6scU9ciHg1jFwlbb5maRCScfvbkT7Ur8LcPm4bdXt9fJj5aMrsc4J7US1e94fbQLxAWckrNaKpdpANDE8wDisnh/G5Il06olU8jp51o/FF1dXPw/Y3EiG3a4cloIh9fYmvJRomkiX6xyHYUJXrfCh4tOEiuYTJLsBoIyfxR5OC2RimiHEmiuLcanZVGB6d6xrR5uEPYcQeECN8spz9QHPan/i21imv7e4tFIku4gWVOZz1xRSdhwiPiVnNPa3SNdeID4bkAaT1NLSWavfxcOtJjK7Z8R8eTIG5B7YzT7cK4jYWZtbWzdppzpmuNOyg/tB7DvT0HDeG2OqC4neNp4SscqftCkaivucCkK858T8Jj4PxEQRM8kbRhvNuRjnWzccJ4fbcGgu7i4uYzcKAsQUMx/NaPxHwo8T4zwkjaJ0If8A6jf84IpH4y4lZSyfIQwM9xA2jXg4GByFWxJdI33AIo7qzg4fPK11Ood0fGYlPftSd/YS8L4q3DVlEjllCncc69R8P2lvbzBL6cvxOWRWdAfMnlzhj2oDwm9//IEjNgJbBXY9MAUk0twt/wDPCK/eyju2eVYDM6Mo0qegz9qyrCymupJZchLeEapnPJV7d816a5vBxDgPEL3hgaCRpCrMuNUu4AwT+PtSvwgQJL3g19FhpBqYH6h71m+f00F+AmQ2os7out0pkTWukqO5pGXhpXh1zdSTBTC+hQBkSnuK2fh4pZWsl1czPJC0otbYsf2k4Jpbj9k7/Elrw9CVhYKI0HJRnc/2/vU+UlIXvBJbHhcd+0sZWQAiPfIrGKkDP/teg+N7pm4rHbI2mO3jUBfXnv8AmvNOy8tRBqWY0iUEscdeVczKcDGoio1YByMmhlt8ioNEIjrkOBjpirfp4AJHPehxunNkOPWrmGCTONvat3gEz4c6MY6Uzw29ksrtbmJEMi5xqGRk9aUaBkPlUlfShnIY7YPas+Q/Lxm8bin/ACHiBZuhVdh9qpbcSuoL/wCdikY3Gcljjf3pGRg+AowOlU16dutbGpd39xdAKywRRBtXhxJgZ7mpvOKXd08b3Nwz+GcqByFZEZbJBYkGjDblQbEvFbm4uI72SXM6AYJUbYqicUuBfrfSSCadeTSDP9qz0cMN+tVzhvSg2H4/xNp/G+aOc89I/wBVF38QX89lJbO0fhucsQm7e5rHaUjZRtUZJH/lBrR8fv4rFLUeCUj+h2ALL7GsR/FlmZ/KSck4NaEUUD23iMw1lgNOrl5v9VYWS6G86k4BGWz3oGl+J7h0jjvbS1nEQAQyJuMfegpxq7TiPz7OjTgaVyMqg7AUv8rpKglCHOM45VK8NBCFZRueRoNaH4h4hqYTXfiGTIKsAAQem3Kh8R461xNbyeBCPlxhVzsQOhpKa2LXSx6vqGrPagTWjtjEgK5Ok6ck4BP/AJQas3xnxGaaOVEt42iDBQqEjcD19KyoeJ3MXEm4j+m1yxLFnQEZ74qiWTEPh1LADmuOe9VEKGSdWfaPSAR1Y00xoR/EV6eKpxOVYnmSMxgaMDBGO+/5oj/EvEHuLqZPDia5UK5VOQAxtWb8qRrCSLhDpzV5bIxSHzADAOG36U0xeHid1DZm0SXEJbXp0jnt/qmpviG9uJGJaJGkXRJIkYDMOxNJf8ezIfPlgenpv/7QvlWWRwf2DJHfPKsW3Ro8V40b22t7O2gFvDbkkKrE5++KePxT4vErS7ksvPBE0befck43H4/vWPNZMFV4204XzBqLHw9gmh3B0itXhhfi149/fy3UgCtK2oqD9PpSZAPStCWxkVWY6cIM7igm3XO8sQPbNY0KagdqhgAP9mjtDGrAhl+wobqhP1GgMkoCLlKLHMgJxttVSsCw4VyfehqIgfqP2roGxMp2J2rvCSQeRgfvS4eNdgNXqa4SAHKx/wB6CZrNSnlLAjrnlSTwuh3GR3p43KkYqNaY5g+lAqOW+r7VGR6/imHZCOgoW3TVQVjI5b/iiVCrnfJqxUdTQUfbnVMj+bD2orRoV61QBQMAUECQ5q+ot1xQWAU/UDRUAI8wzQXVmQeV96tC0k04QZZz1OTiqgL0296jSQdSvv74/wAUDEUEzuSknI6BviqLayatTTJzP8s/4oBZl2Qtvvt3ofjyqTgtqIwdQ6UDosJxpwyMCM5BNBltpotKsQdXQHH+aCkrAbu2c96k633LFu2aA8UUskZZWVdAyfSri1lLDEiO38RntQFLxodBYZ5joaKhlUZjYjJzQH+UnCK6urMeZDc6MthMG8TV+3fzGhWokklCjUPQVqSQzQQSS5fSq756UCqxMiJI+zEtswwD2oaK1w5DSkFjuM4yO9KtdzSACWR2xyydh7VKSFyuuVyyjZs7ioCPatJEZBKCurG7mlWgYMRq5Uw2WAWM6Tj7YoSs8THBBPrWbRUglQBzoecHGMnsRTPjg7eGB61LqFOQhOeoNQJIdQwQKtpHapjUEcqKseTXQBwegrlO+C+PSjMmORqNBVgc86Ae2kbDeq6BnIOKtn7+lWTS2cpy70EaMEHIPvVlBJ5D7VQupOyjb0q6nAGNqDhGy9RUMrMOYHucVYaejGuyOjE+9AIBgp3U79Kph+i/3pjbSaA3M0A316v6YqyGTloFSI8kZP3oscSawNYNAIluq/iuBNPLbFQc6QO9AMH1eYc+rgGgXBGNODv1qwC8jt6gZNXOf3AAdaq4UKcHegIsaH6fywxV/DI21JQVBaPnXAYG9A9FCWUocAHrnlRYoDGcEqV74rODOOgp62uUA0sSDQPRiFCGK6j3ruKXEUvDTDFkEv5853FckkbLQrjRp2cAHpigy0jyM5B9KlwgA5g56VABXcDT64rg5ByCGPtUvASOTfdSDjbNUfd9tyedR5m6YHpVljCAMHH3FYFWJKkrgH1qNbLGTq1HtmiAxyKT19aVcLrIPKrJoOn0mpTnXV1bEv8ATQa6uoL4HYVQfSfeurqCU/qCrT8zXV1BeIAQ7Chft+9dXUEUJvqNdXUEx8qsn9V/eurqA7DyVa5/qCurqCEUGIEgE0O5Hmb3rq6gGn0irV1dQdXV1dQakP8ATWrTf0xXV1AKXe3JO+1Z/wC+urql4Ln6h7Vx5murqwOoLfVXV1a8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052" name="Picture 4" descr="http://www.poczytaj.pl/okl/12000/120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5"/>
            <a:ext cx="3744416" cy="2533723"/>
          </a:xfrm>
          <a:prstGeom prst="rect">
            <a:avLst/>
          </a:prstGeom>
          <a:noFill/>
        </p:spPr>
      </p:pic>
      <p:sp>
        <p:nvSpPr>
          <p:cNvPr id="5" name="pole tekstowe 4"/>
          <p:cNvSpPr txBox="1"/>
          <p:nvPr/>
        </p:nvSpPr>
        <p:spPr>
          <a:xfrm>
            <a:off x="4499992" y="476672"/>
            <a:ext cx="4248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W 1824 r. podczas wakacji w Szafarni Fryderyk zaczął pisać </a:t>
            </a:r>
            <a:r>
              <a:rPr lang="pl-PL" sz="1600" b="1" dirty="0" smtClean="0"/>
              <a:t>listy do rodziców </a:t>
            </a:r>
            <a:r>
              <a:rPr lang="pl-PL" sz="1600" dirty="0" smtClean="0"/>
              <a:t>w formie  czytywanego przez ojca  „Kuriera Warszawskiego”. Swoje pismo nazwał </a:t>
            </a:r>
            <a:r>
              <a:rPr lang="pl-PL" sz="1600" b="1" dirty="0" smtClean="0"/>
              <a:t>„Kurierem Szafarskim”. </a:t>
            </a:r>
            <a:r>
              <a:rPr lang="pl-PL" sz="1600" dirty="0" smtClean="0"/>
              <a:t> Frycek zachował układ, formy liter i dziennikarski styl. Treścią  były  wydarzenia folwarczne i plotki z okolic – obrazki z życia zwierząt, wieśniaków i samego redaktora naczelnego – Fryderyka, występującego pod anagramem </a:t>
            </a:r>
            <a:r>
              <a:rPr lang="pl-PL" sz="1600" b="1" dirty="0" smtClean="0"/>
              <a:t>„PICHON”. </a:t>
            </a:r>
            <a:r>
              <a:rPr lang="pl-PL" sz="1600" dirty="0" smtClean="0"/>
              <a:t>Wiadomości krajowe dotyczyły Szafarni. Pan </a:t>
            </a:r>
            <a:r>
              <a:rPr lang="pl-PL" sz="1600" dirty="0" err="1" smtClean="0"/>
              <a:t>Pichon</a:t>
            </a:r>
            <a:r>
              <a:rPr lang="pl-PL" sz="1600" dirty="0" smtClean="0"/>
              <a:t> układał też wierszyki, które umieszczał w Kurierze.</a:t>
            </a:r>
            <a:endParaRPr lang="pl-PL" sz="1600" dirty="0"/>
          </a:p>
        </p:txBody>
      </p:sp>
      <p:sp>
        <p:nvSpPr>
          <p:cNvPr id="6" name="Wybuch  2 5"/>
          <p:cNvSpPr/>
          <p:nvPr/>
        </p:nvSpPr>
        <p:spPr>
          <a:xfrm>
            <a:off x="5508104" y="3861048"/>
            <a:ext cx="3240360" cy="2736304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 rot="19576417">
            <a:off x="6018084" y="4818558"/>
            <a:ext cx="2002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 smtClean="0"/>
              <a:t>Anagram</a:t>
            </a:r>
            <a:r>
              <a:rPr lang="pl-PL" sz="1400" dirty="0" smtClean="0"/>
              <a:t> – wyraz utworzony przez przestawienie głosek lub sylab  innego wyrazu.</a:t>
            </a:r>
            <a:endParaRPr lang="pl-PL" sz="1400" dirty="0"/>
          </a:p>
        </p:txBody>
      </p:sp>
      <p:sp>
        <p:nvSpPr>
          <p:cNvPr id="8" name="Schemat blokowy: proces alternatywny 7"/>
          <p:cNvSpPr/>
          <p:nvPr/>
        </p:nvSpPr>
        <p:spPr>
          <a:xfrm>
            <a:off x="179512" y="3501008"/>
            <a:ext cx="5040560" cy="2952328"/>
          </a:xfrm>
          <a:prstGeom prst="flowChartAlternate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395536" y="3717032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 smtClean="0"/>
              <a:t>„Wczoraj w nocy kot zakradłszy  się do garderoby stłukł butelkę z sokiem; lecz z jednej strony wart szubienicy, tak z drugiej zasługuje na pochwałę, bo sobie najmniejszą wybrał.”</a:t>
            </a:r>
          </a:p>
          <a:p>
            <a:r>
              <a:rPr lang="pl-PL" sz="1600" i="1" dirty="0" smtClean="0"/>
              <a:t>Dnia 30  m. i </a:t>
            </a:r>
            <a:r>
              <a:rPr lang="pl-PL" sz="1600" i="1" dirty="0" err="1" smtClean="0"/>
              <a:t>r.b</a:t>
            </a:r>
            <a:r>
              <a:rPr lang="pl-PL" sz="1600" i="1" dirty="0" smtClean="0"/>
              <a:t>. w oborze trzy dziewki się pobiły…”</a:t>
            </a:r>
          </a:p>
          <a:p>
            <a:r>
              <a:rPr lang="pl-PL" sz="1600" i="1" dirty="0" smtClean="0"/>
              <a:t>„W Bocheńcu lis zjadł dwóch bezbronnych gąsiorków…”</a:t>
            </a:r>
          </a:p>
          <a:p>
            <a:r>
              <a:rPr lang="pl-PL" sz="1600" i="1" dirty="0" smtClean="0"/>
              <a:t>„W Radominie …kot  się wściekł. Szczęściem nikogo nie ugryzł…”</a:t>
            </a:r>
            <a:endParaRPr lang="pl-PL" sz="16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fortepi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3084485" cy="3173338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635896" y="548680"/>
            <a:ext cx="5040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1825 wiosną do Warszawy przybył car Aleksander.  Wśród wielu imprez urządzono dla cara koncert w kościele św. Trójcy. </a:t>
            </a:r>
          </a:p>
          <a:p>
            <a:r>
              <a:rPr lang="pl-PL" dirty="0" smtClean="0"/>
              <a:t>Koncert miał pokazać carowi instrument zwany </a:t>
            </a:r>
            <a:r>
              <a:rPr lang="pl-PL" b="1" dirty="0" smtClean="0"/>
              <a:t>„</a:t>
            </a:r>
            <a:r>
              <a:rPr lang="pl-PL" b="1" dirty="0" err="1" smtClean="0"/>
              <a:t>eolomelodikon</a:t>
            </a:r>
            <a:r>
              <a:rPr lang="pl-PL" dirty="0" smtClean="0"/>
              <a:t>”. Właściwości tego instrumentu zaprezentował Fryderyk Chopin.  Zachwycony koncertem car obdarzył Fryderyka Chopina i twórcę instrumentu </a:t>
            </a:r>
            <a:r>
              <a:rPr lang="pl-PL" b="1" dirty="0" smtClean="0"/>
              <a:t>brylantowym pierścieniem</a:t>
            </a:r>
            <a:r>
              <a:rPr lang="pl-PL" dirty="0" smtClean="0"/>
              <a:t>.</a:t>
            </a:r>
          </a:p>
          <a:p>
            <a:r>
              <a:rPr lang="pl-PL" dirty="0" smtClean="0"/>
              <a:t>Fryderyk wystąpił jeszcze w sali konserwatorium, gdzie zagrał kilka koncertów. Dochód z koncertu przeznaczony był „na cel </a:t>
            </a:r>
            <a:r>
              <a:rPr lang="pl-PL" dirty="0" err="1" smtClean="0"/>
              <a:t>chwalebmy</a:t>
            </a:r>
            <a:r>
              <a:rPr lang="pl-PL" dirty="0" smtClean="0"/>
              <a:t>” . O koncercie pisały nie tylko warszawskie gazety, ale także niemieckie, które po raz pierwszy przedstawiły nazwisko „utalentowanego Chopina”.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79512" y="3573016"/>
            <a:ext cx="440313" cy="3024336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pl-PL" sz="1400" b="1" dirty="0" smtClean="0">
                <a:solidFill>
                  <a:srgbClr val="FF0000"/>
                </a:solidFill>
              </a:rPr>
              <a:t>ciekawostka</a:t>
            </a:r>
            <a:endParaRPr lang="pl-PL" sz="1400" b="1" dirty="0">
              <a:solidFill>
                <a:srgbClr val="FF000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755576" y="4797152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Warszawski konstruktor Karol Brunner wyprodukował instrument klawiszowy o nazwie  „</a:t>
            </a:r>
            <a:r>
              <a:rPr lang="pl-PL" sz="1600" dirty="0" err="1" smtClean="0"/>
              <a:t>eolomelodikon</a:t>
            </a:r>
            <a:r>
              <a:rPr lang="pl-PL" sz="1600" dirty="0" smtClean="0"/>
              <a:t>”- prototyp fisharmonii, który Fryderyk mógł wypróbować i na nim koncertować.</a:t>
            </a:r>
            <a:endParaRPr lang="pl-PL" sz="1600" dirty="0"/>
          </a:p>
        </p:txBody>
      </p:sp>
      <p:sp>
        <p:nvSpPr>
          <p:cNvPr id="7" name="Objaśnienie prostokątne zaokrąglone 6"/>
          <p:cNvSpPr/>
          <p:nvPr/>
        </p:nvSpPr>
        <p:spPr>
          <a:xfrm rot="10800000">
            <a:off x="755576" y="4653136"/>
            <a:ext cx="3528392" cy="1800200"/>
          </a:xfrm>
          <a:prstGeom prst="wedgeRoundRectCallout">
            <a:avLst>
              <a:gd name="adj1" fmla="val 53819"/>
              <a:gd name="adj2" fmla="val 8221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707904" y="980728"/>
            <a:ext cx="4824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smtClean="0"/>
              <a:t>Złoty zegarek</a:t>
            </a:r>
            <a:r>
              <a:rPr lang="pl-PL" dirty="0" smtClean="0"/>
              <a:t> kieszonkowy podarowany Chopinowi 3 stycznia 1820 w Warszawie przez Angelikę Catalani na pamiątkę jego koncertu.  </a:t>
            </a:r>
            <a:r>
              <a:rPr lang="pl-PL" b="1" dirty="0" smtClean="0"/>
              <a:t>Angelica Catalani</a:t>
            </a:r>
            <a:r>
              <a:rPr lang="pl-PL" dirty="0" smtClean="0"/>
              <a:t>, jedna z najwybitniejszych sopranistek, słyszała Chopina prawdopodobnie w domu </a:t>
            </a:r>
            <a:r>
              <a:rPr lang="pl-PL" dirty="0" err="1" smtClean="0"/>
              <a:t>Konstantowej</a:t>
            </a:r>
            <a:r>
              <a:rPr lang="pl-PL" dirty="0" smtClean="0"/>
              <a:t> Wolickiej, gdzie Fryderyk koncertował.</a:t>
            </a:r>
            <a:endParaRPr lang="pl-PL" dirty="0"/>
          </a:p>
        </p:txBody>
      </p:sp>
      <p:pic>
        <p:nvPicPr>
          <p:cNvPr id="22530" name="Picture 2" descr="http://bazawiedzy.chopin2010.pl/typo3temp/pics/zegarek1_6b2fcff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2923525" cy="208823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pole tekstowe 3"/>
          <p:cNvSpPr txBox="1"/>
          <p:nvPr/>
        </p:nvSpPr>
        <p:spPr>
          <a:xfrm>
            <a:off x="467544" y="3429000"/>
            <a:ext cx="4392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 1838 r. Chopin </a:t>
            </a:r>
            <a:r>
              <a:rPr lang="pl-PL" b="1" dirty="0" smtClean="0"/>
              <a:t>i George Sand </a:t>
            </a:r>
            <a:r>
              <a:rPr lang="pl-PL" dirty="0" smtClean="0"/>
              <a:t>wyjechali na Majorkę. Podczas podróży zaginął </a:t>
            </a:r>
            <a:r>
              <a:rPr lang="pl-PL" b="1" dirty="0" smtClean="0"/>
              <a:t>fortepian Chopina.</a:t>
            </a:r>
          </a:p>
          <a:p>
            <a:r>
              <a:rPr lang="pl-PL" dirty="0" smtClean="0"/>
              <a:t>Smutny kompozytor pisał do </a:t>
            </a:r>
            <a:r>
              <a:rPr lang="pl-PL" dirty="0" err="1" smtClean="0"/>
              <a:t>Camille</a:t>
            </a:r>
            <a:r>
              <a:rPr lang="pl-PL" dirty="0" smtClean="0"/>
              <a:t> Pleyela: </a:t>
            </a:r>
            <a:r>
              <a:rPr lang="pl-PL" i="1" dirty="0" smtClean="0"/>
              <a:t>„Marzę o muzyce, lecz nie gram - bo tu nie ma fortepianów... jest to dziki kraj pod tym względem." </a:t>
            </a:r>
            <a:endParaRPr lang="pl-PL" i="1" dirty="0"/>
          </a:p>
        </p:txBody>
      </p:sp>
      <p:sp>
        <p:nvSpPr>
          <p:cNvPr id="22532" name="AutoShape 4" descr="data:image/jpeg;base64,/9j/4AAQSkZJRgABAQAAAQABAAD/2wCEAAkGBhQSERUTEBQVFRUUFxcYFxgYGBUUGhoYFxUYGBgcHR4YHSYeFxkjGhcWHzEgIygpLSwsGh8xNTAqNSYrLSkBCQoKDQwMDwwMDykYFBgpKSkpKSkpKSkpKSkpKSkpKSkpKSkpKSkpKSkpKSkpKSkpKSkpKSkpKSkpKSkpKSkpKf/AABEIAO4A1AMBIgACEQEDEQH/xAAcAAEAAwEBAQEBAAAAAAAAAAAABgcIBQQDAQL/xABSEAACAQMBAwYICQkFBgUFAAABAgMABBEFBxIhBhMxQVGhCCIyYXFygZEUIzNCUmKSscI0c3SCoqOys8EVJDVjgxYXQ1O0w0RUZJPRJYSU0uH/xAAVAQEBAAAAAAAAAAAAAAAAAAAAAf/EABQRAQAAAAAAAAAAAAAAAAAAAAD/2gAMAwEAAhEDEQA/ALxpSlApSlApSlApSlApSlApSlApSlApSlApSlArxavrMNrE01zIsca9LN3ADpZj1AZJrg8uNo1tpqfGHnJmGUhUjePYWPzE856eoGs88ouVF3qlwplLOxO7FCgJVc/NRRklj28SfuCSbQtr019vQ229DbcQeOJJR9cjyV+oPaT0CH213d26q8b3MKsMqytNEpHUQQQCPRVvbPdiSx7txqYDvwKwcGRfzh6Hb6o8Ude91W8EGMdXZQZasNqmpx+ReSMPriOXvdSe+pBZbfNQThIlvL6UdD71fHdV4X/JKznzz1rbuT1tFGT78ZqO32xfS5OiAxntjkkXuLFe6giFl4RY4c9ZEdpjlB7mQffXfstvWnPjnBPF60YYfu2Y91R3lVsY0+1iMr30lug/5gjlyexQoVnbzDJqopbYNLuW5eUE4T4vdd/Qis5z5smqNb6Jr0F3EJrWQSRkkZGRgjpBBwVbo4EA8RSqt5A7NL+O1y91NZl3LiJTxAKqAWA8lzu9HUMZwcgKguKlKUClKUClKUClKUClKUClKUClKUClK8Os63DaQtNcyLHGvST1nqAA4sx6gOJoPaTVS7Qttixb0GmlXk4hp+DInqdUjefyR9bqhe0Ha5Nf70NvvQ23QRnDyD65HQv1Bw7Serj8h+SCXd2kV3L8GRkEg3sI0qlwoWMvwyx6DxyBwB6g8mgcm7vVLhhEGkdjvSyuSVXPznY549g4k44DhWhOQuza301MqOcnIw8zDj5wg+YnmHE9ZNSDRdDhtIVhto1jjXoA6z1kk8WY9ZPE17qBSlKBXg13WEtLeW4l8iJCxx0nHQBnrJwB5yK99QHbhvf2RJuZxzkO/wCrzg/FuUFY6Lot3yjvXmncpDHwZhxWNTxWKIHgWxxJPrHOQDd/JnkVaWCbtrEqtjDSHxpG7cueOPMMDsAqK7CLqE6ZuRsvOrLIZV+cCzeISOwoFAPmI6jVj0ClKUClKUClKUClKUClKUClKUClKUClfhbHTVRbQttqx71vphDvxDT8GRfzfU7fW8kdW91BMOXW0m301MMecnIykKnj5i5/4aec8T1A8az3r/KS71S4UylpHY7sUSAlVz81FGTntPEnHE8K/eTvJe71S4YRBpGJ3pZnJKrn5zsckk9nEns7NC8h9nFtpqZQc5Oww8zDxj2hR8xPMOnrJoIfs92JrFu3GpAPJwKwcGROsb/VI3m8kfW6qg5T6WbS+uIRkGKZgp68b29GfTulTWu6z1t70fmtRSYDhcRAn14juN+zzVBePJjWRd2cFwP+LGrEdjEeMPY28PZXUqrNgGt85ZS2zHjbyZX83Llh+2JPeKtOgUpSgV59QsI54nimUPHIpVlPQQemvRSgojlDsavLKQ3GlSu4XJUK3NzqOwEYEg9oJ+ia9nI/bbLHKLbV1xg7pm3TG6H/ADUwOHaQAR2Hpq66rLblyVjlsjdhQJrcr4wHFo2cKVbtA3gw7MHtNBZaOCAQcg8QRxyKVAtimtGfSkWRiTA7w5P0VCsg9iOq+gUoJ/SlKBSlKBSlKBSlKBSlKBXP1vXoLOFprmQRovWeknqCgcWY9g41H+Xe0y301d0/G3BGVhU4PHoLn5i956geOM+a5ygu9UuQZS0sjHdiiQHC5+aijOPOeJOOJOKCQ7QdrM2ob0MOYbX6OfHkH+YR1fUHDtLdX12fbIZr7dmud6G24EHGJJR9QHyV+ufYD0iabPdiiQ7s+pBZJeBWHg0aH6/VI3m8kfW4GrZoPFo+jQ2sSw20axxr0KveSTxZj1k5Jr20pQKrHb7o/OWCTgcbeUZP1JfEP7fNVZ1cjldo/wAKsbi3xkyROF9fGUPsYKaCg9imt/B9URCcLcq0R9by09u8u7+vWk6xrZXjRSJLHweNldfMyMGHeBWwNL1BZ4Y5o/JlRXX0OoYdxoPVSlKBSlKBVf7btZWHS3iJ8e4ZI1HmDB3PoCrjPaw7alnKLlJBYwtNcuEUdA6WZupVHzmPZ7TgcaoiKO55SalvMDHbx4BxxEMWc4B6DK+PaePkrwCx9hulmPSwz5HPyySD1fFjHv5vPtr8qf2VmkUaRRKFSNVVVHQFUYA9gApQfalKUClKUClKUClK5uvcoYLOIzXUixoO3pY/RUDizeYUHRZgBk8AOk1T+0LbaE3rfTCGboa44FR2iMHg5+ufF7N7pEL2gbV59QLRRZhtfoZ8aQdshHV9QcO3e6a9ez3Y/Le7s91vQ23AjqklH1QfJQ/SPT1A9ICM8muSd3qk7CIFyTmWZySqlukuxyWY9nEn0cRofkRs7ttNT4sb8zDDzMBvHzD6CfVHmySeNd3SdIitolht41jjXoVe8nrJPWTxPXXsoFKUoFKV+ZoP2lKUGT+X+kfBdSuogMKJWZfUkxIvuDgeyrs2Ga3z2miInxrZ2j8+43jp7PGK/qVCvCE0jcuoLgDhNGUb1omyPaVkA/VrmbFOVSWd3Ks7hIZYSWJzgNDlweH1DL3UGjKVEv8Aetpf/nI/c/8A+teDWttGnQxFopfhD9Cxxhsk+csAFXz9PYDQTsmq65Z7abW03o7XFzMOHin4pT9Zx5RH0Vz2Eiqr5S7SbzVH5lpUtoGONwPzceP8xzxcebo7FzUw5D8kNFg3ZLq+tLqYY8VpY1iU+ZWPjnztw+qKDh6JyQ1DXpxc3rskHVIRgbufJgTox9bo6yWIxV6cn+T0NlAsFsgRF49pZj0sx6WY9voHQAK9NlfxSLmGSN1+oysP2TXpoFKUoFKUoFK/C2Omo9q20PT7bImu4gw6VVudb7Me8R7qCRUzVaXG37T13t1Ll8dGI0UN9pwR7RVZcttrN1qGY1+Itz/w0YksPrvwLD6owO0HpoLM5cba4LXeist24mHAtn4pD5yPlCOxTjtYdFUlf6nd6lcgyNJcTOcIoGfPuoo4KvXwAHWes1+8luS0t/MIoSidG87sFVR7eLHpwq5J8wyRLoNjWqpLIIMIm8yiXnhFziBjunEZZgGAB3T21US7kPsjgswtzqrxGUYKxsy83Ge1snEjj7IPRngam97tJ02Ly72A+ZHEp90e8aqy28Hq5c5nuoFPWVWSY+9tyu9ZeDxbj5a6nfzIscY7w5qK7V7ty0xPJeWX1InH8zdFcW88Ie3HyNrO3rtHH/CXruWWw/TE8qOSX15ZPuQqK7Vps302PybK3/WQSH9vNBV934Rcx+StIl9eVn+5Vry/74dYn4QW6/6dtNIe9mFXpaaVDF8lFGnqIqfwivVQUD/b/KaXyUuV9FvFF0+d4xT+xOU0nS9yP/uIY/4ZBV/YpQUD/u41+T5SeQZ4+PeSH+EnuqztmPJy6srV4r1w7tKzqRI8vilEGMuARxVuHnqYUoK925aRz2ltIB41vIkn6pPNt7MPn9Ws6QsAwLZ3cje3eB3fnYznjjNbA1rTRcW80DdE0bxn9dSufZnNY+kiKsVYYZSQw7CDgj3g1ReV1sAtXh3rW5m3mClGk5t0wSDkhEUnK5xgjjiuSfB1m6ryL/2nH46nmx7W/hOlQ5OWgzA3+njc/dmOptUFCv4PN1825gPpWRf6GvFc7BNRUeK1s/okcH9qMDvrQcs6qMuwUdpIA7650vKyzXyru2X0zRD72oM3X2zDU7fxjaScPnRFJT+6Yt3V/eg7TtRsmwJnkVTgxT5kHDq8bx09hFaButoenR+Ve23DqWVHPuUk1U21flxpt2hW0iWW4bdBuTGU3UVt7ClsMxPk9GACePRVFu8jOV0eo2q3EY3eJV0JyUdcZXPWMEEHrBHR0V+1A9gv+HzfpT/yIKVBbNKUoMx7WNVmfU7qJ5ZGjSQBYy7FFHNoeC53RxJ6qhYqxNuWtRz6iEiwfg8fNuwxxkLFmGevdG6PMd4dVcTZlo0V3qUMFym/G4l3lyy53YXYcVII4gHgaqONZ6jGoxJawyecvco3vSUL+zXo+F2TeVb3EfnjuUYfZkgJ/aq87zYPpz+Rz8Xqy738wNXCvPB1jPyN46+vEr96sv3UVVJs7Fuie4j/ADltHIPfHPn9mvTaWW4c22pQqfWu7U+8xBR0fSqY3fg+Xi55qe3f1ucjP8LDvrh3exrVI+i3D4+hLEe5mB7qI+9lrOsofiL0zeZbu1uT9l3ZuvsrqrtI1634zQOw7ZLRwPtRhRUGveRV9H8rZ3AA6+adh71BFc6K6lgbxHkhYfRZoj3EGgtK08Im4U4ntYW9V3iPuYPXcsvCHtz8tazp6jRyfxFKqNeWl7jDXMsg7JSLge6YMKf7Usflbayk9NtHEffb82e+ir3stuGmP5UkkfrxSfegYV3LLaNpsvkXtv6GcRn3Pg1mz+17VvlLFR54biePul54V+509v8AzsX/AOPcj/smoNW2uoRyjMUiOO1WVvuNeislLpFoeMV8EP8Am208Z98POiurZ/DY/wAl1SI9gW+MP7NwY+s9lBqClZ7teUnKKMeIZpl7VSC7H2ogx6u2vv8A77dUt+F1bxf6kM0B72A7qC/ay3tV0j4PqtyoGFkYTL6JRvN+3vj2VOrLwjM/K2YPaY5s9zJ/WodtP5Z2+pywzQRyxuiNHIHCYIDbyYKsc8Wk6QOkUHc2HcrEtXu4523Yua5/J6jDwfA6yVYcOvcr81LaPqmrTNDpiSRR9SxYD7ueDSSn5PPmKjqy3TVb2BHOKHYojHddhxwjeKxx14Bzjrxiu2uq3WmSNHZ3yFW4lreQSRtwGCQwwGx2jNVExg2D38/j3dxErHp3mkuH9pIA9zGunF4OX0r37MGPvlqFx7Y9VX/xWfWitz/26sGy2sXtvp8d3f2yOJpebi3SYGZQjMZGBDDBIwMAZ4nGMZK/Lbwd4B8pdzN6qRp9+9TlfspsbHTLqWJHeVY8q8jlivjKOAACA8enGasrk1rXwu0hud3c55FfdzvYz1ZwM+6uNtW/wi8/N/jWoIlsF/w+b9Kf+RBSmwX/AA+b9Kf+RBSgkvKHa5YWcjwyPI8sZwyJGxIOM4y2E6x11WXK7bpcXCmOyT4Mh4F870pHmI4R+zJ7GFR3aDKE1q6Z41kUTZ3HLhWG4o4lGVsZ7COiuJoepxQOXmto7nxfEWRnCK2Qd4hflBjI3Tw41R2OQ2z241KQboZIAfjJiOA7QufLfzdXSfPIuQ1kkPKcxRDdSOW6RR2Kscqj08BXE1Da1qMi7kcq28YGAluixAAdAB4sB6GqMrdTq/wgPMrklue3nViTneO/0knjk57aI2LSssaftS1OLyLyRh2Sbk3fICe+pJYbf75MCWO3lHqvGx9oYj9morQdKqDT/CJhP5RaSp543STuYJUksNtemSeVM8R7JI5B3qGXvoJ1ivnPbI4w6qw7GAYd9c7T+VtnPjmLqCQnqWVCfdnPdXVzQcC92f6fL8pZW5PaI0Q+9QDXDvdiWmSeTC8Z+pLJ9zlh3VPKUFT3vg8Wx+RuZ09cRyDuVT31wr3wd5x8jdxP68bx/wAJer1pQZuvNh2pp5KQy+pKB/MC1w7zZzqUXl2U/wCovO/yy1atpQY2uNPkiPxkTxn66NGf2gK9tnyru4xiK7uFHYs0mPdvYrXZXPTXLveSdnN8ta27k9bRRk+8jNBmE8tblvlTDN+etrWU/aaPe76f7RxN8rYWjedPhMB/dzBf2a0BebINLk/8KEPajyx9ytjurMc4wWx1Zqo7el8lLq+cmytXKE9W9za+YySnGfSc1YmgeD5I2GvrgIOtIRvN9txgH0KfTVsckdMjgs4UhQIvNq2BnG86hmPHtJJrsVFRjk/s2sLPBht0Lj/iSfGvntBbO7+qBUP8Ib8jtv0g/wAp6teqo8If8jtv0g/ynoJjsz/wmy/MJ91fDat/hF5+bH8a1FeSW1nT7TTbWKWV2ljhRWRI5GIYDiMkBO+oly32nT6vu2VlA6xyMPF8qWUqcqCF8VFBAY8T0AkgA0Er2C/4fN+lP/IgpUy2c8lDp9hHA5BkJMkpHEb74yB2hQFXPXu566UGceVfK+fUJ1nudzfVQihF3QFDMw4Eknix6TXEJq5tR8HY8Tb3noEsf4kb8NRnUdh2pR+QkUw/y5AD7pQlVFf19YLp04o7p6rMv3GunqPI29gzz1pOgHXzbMv2lBXvrj9eOvsoPb/bEh8vck/ORxSH7TKW76/oahEfLtk9Mbyxn9pnX9mvBSg6YW0bruYj6IrgffCe41/Y0aJvk7yD0SLPAfeYzGPt1yaUHZHI66f5KNZx/kSQ3PdE7N3V/C3l7ZHAe6tT2Zmg7jiuQRXVseVN3CMQ3M6L9ESPu/ZJ3T7qDu6fte1SIcLoyDskSOTv3d7vqSWHhC3S/L28Eg+oZIj3lx3VCP8AbKVvl4bSftMltCGP68IR8+fer+xrFi/ytgUP0re5lT9mcSjvFFWxYeELat8vbzxn6pjlHeVPdUksNsGly4/vIQnqkSSPvZd3vqhhZaZJ5Fzd2/56COcD9aBwcefcr+hyLV/yfULGXsDSvbOf1Z0Ud9Qac0/Xbef5CeKX1JEf+Emvdmsp3GzbUEG8LV5B1NEUnHsMTNXnj13ULM4E13Bj5rNMg+y/DuoNaUrNGn7adTjxmZJQP+ZGh703T31JLDwiJh8vaRv545Gj7mD/AH0FzazqiW0Es8pwkSM5/VGceknAA7SKx42W9J6vOf8A+1NOX20+fUzuY5m3UgiIHJYjoZzw3iOoYwPOeNezZFyDe8ukuJFxbQOGJI4SSKcqg7QDgt5hjrqjRGnW/NwxoelEVfsqB/SvRSlQKqnwhvyK2/Sf+zLVrVVHhDyD4HbLkZNwSB14EMgJ9ALL7xQfDkFsgsLiyt7mcSu8sYdl5wquTnoCAHHtqy9E5M21mu7awRxA9JVfGPrMfGb2k1ytmH+EWX5lf61KKBSlKBSlKBXg1DQbef8AKIIpfXjR/wCIGvfSgzLtX+ApdmCwt+ZaAusxGQrsd0rurk4C+Nx4Z3ujgKj2oCyMKm3NyJvFDpKIWj6PGKshDdPQCvR11I9rnJme3v5Z5VAjuZXaJgwOQAucjpU8R01D7nTZY1VpIpEVwCrMjKGBGQVJGGBHHhVR8oIS7Ki9LMFHVxYgDvNSLUdmupQeXZzEDrjAmH7otXy5C8mpr28jjgA8RkkdicBUR1JJ6z1AAdJPpI1fQYzuIGjO7IrI3YwKn3HjX8Vsq5s0kXdkRXXsYBh7jwqOajsv0yby7OJSeuMGE/uytFZYpV/6j4P1k+TDLPEeoZSRfcy737VVByS5Fy6jPJBbtGrRoX+MLKCA6rjKq2Dlh1URH6V0NV0OW3uJLaQAyRb28FO8PFTnGIPDICZPsrwiI4LYO6OBODgHznoFB/VtcvGcxOyHtRih96kGpDZbSdRiGBdysOtZN2cH/wB0NUZBr9oJd/vCEnC60+wn7W5nmZD+vGR91ReHc3X397ewObxjG9vrvb2eONzexjrx1Zr419I5cBhuqd4AAnOVwwOVwQMnGOOeBPXggLS2UbK4L6EXd07Mm+yiFfEB3COLMDkg9i49PVV6WlmkSLHEioiDCqoCgAdQA6KoDZ1tdTTrYW0tu7qHZ99HXPjkHG6wA4etXV1vwgJpDuafbBSeCtJ8Y59CJwB9reioq7mcAEkgAdJPVUO1/a7p1rkc9zzj5kHxvvbO4Pa1VevI3XNWO9dtIkZ4/HtzSD0QoM59Kj015NoWy5dLtYZeeaWSSXcbxQiAc2zDA4nOV6SfZQdHX9v11JlbOJIF+k3x0neAi+jDemvFyT5C3muOLq7uGMIYozs2/Id0gssa+Sg49PADpwajvLCGNYtOMaKu/Yxs+6Au8/OyqzHHSxK9J7Ku3YdDu6RGfpSTH94V/DVE5srNIo0ijG6kaqijsVQAB7gK+1KVApSlApSlApSlBUfhEQ/3a1fHRMy/ajJ/B3VyeX1xvcmtMOc+NAD+rbTD7xUk8IGLOnRH6NynfFKKhHKq4zya0wf5zj7HwhaD2+DxDm7um+jCg+1Jn8FXxVKeDnF4163mtx3zE/cKuugUpSgGqB2DvjUbknoFvIfdNFV/Gs+7Dvy+7/RZf5sdBGtd1eO61S5uIc83Klwy7w3Tj4DIOI6uINWR4O4+IvM/82P+A1TWh+X/AKFx/wBJNVy+Dv8AIXf52P8AgNURflnp8UvKVISqmKSa1VlXgCHWPe8nHTk8RXv2u8idO0+BGt0dJ5mwiiRmUKuC7EPvHAyFGCOLDsqD8iuGq2nUPhUX8wV3dd1NdY1Z5JGIs4FYs30bWDizD60hPDrzIo6qCLaponMQW7u/xlwjS83u+RFvYjYnPEvhiBjoAOeNf1JyYmW7SzfcWZzEuCxwrSqpAc48UrvAMMHBB6alfJHTX1XULi8lXEUCNKVHkruoRbxDHUoUH0RntqvRxHHjnp9tESbl1yJbTJIopJVkeSPnDuqVVfGKgDJy3k9OB6Ksnwd7deaunIXe5xFBwN4DcyRnpA41SbSE4ySccBk5wPN2Cp7sO/xdPzM33Cg0jVZ7f486bGfo3MZ98cq/1qzKgO3CHe0iU/RkhP71V/FUVQ/KG43orH6tpu+68uh9wFaE2Px40e184kP2p5D/AFrNl3OGSAD5kbKfbcTP9zitPbM4d3SbIdsCN9rxv61RJ6UpUClKUClKUClKUFfbc4d7SXP0JYT733fxVVGtXG9yesF+jdXA75D+MVcu2GLe0e68wib7M8Z+7NUPez50e2X6N5c/yYD+M0FleDrF8VeN2yRL9lGP4quGqr8HqLFjcN23JHuhi/8Ak1alApSlANZ92Hfl93+iy/zY60Eaz7sO/L7v9Fl/mx0Fe6H5f+hcf9JNVy+Dv8hd/nY/4DVNaH5f+hcf9JNVy+Dv8hd/nY/4DVFJu5VyVJBBPEcD11ILz+62KW6/LXu5NKB0iBT/AHaP0u2ZSOzmq49hzXwlPhOeZ5wGQL0lA2WA85Ax7asPZXor6nqkl/cAbkLCQj5vOn5FB9WNQCOwIg66ItbZxyQFhYJC4HOSePN0HLuBlfOFXCefGeuqd2haFBHr8cKxqkMrWu8iDm13ZGVHxuY3c4JyO2tGVQW2/wCL1i3k/wAqBvsTyf8AxUVwNq/JKDTrxIbXf3HhWQh238Eu68DgHGEHTmrJ8H/TYxYyT7i848zqXx424qphc9mSxx56hm35v/qaea2j/mzVY+w2HGkRn6Usx/eFfw0E/qHbXot7R7rzLG32Zo2+4VMaiu1GVF0i85w4BiKj1mIVB7WKigyzmtb8i4t3TrNey2gH7payO/QfQa2Lo0O5bwqPmxRjt6EA6umg9lKUoFKUoFKUoFKUoIztMh3tJvR2QO32Rvf0rNctz/cI4+y6mb7UFuPw1qLljFvafdr220498TVkvnvEC/WLe9VH9KDQewKPGmMfpXEh9yxr+GrJqA7D4caREfpSTH96y/hFT6gUpUO5c7T7bTfEcNLORkRJgEA9BdjwQH2k9lBwuWG3CG0lkggheWWJmRixEcYZeB48WbB8wHnqlOT1zdCVzZSc1IyneIljhyuclcyMA3EDxRknHRXx1rVvhF1NcMgHPSO+5vEhd8k4yME4z3dHVX9wpZtFl2uI5c43VSKZCMdOWeNl49XjensqPJp6yeM0SMwVGDYVmCrJG0ZJx5PBjgnrqY7Ntpg0sSo0BmErKxKuFK7oxjBUg+8VyuTmiyysTYXiRyj5rSvZykH6JzuP6A/s4107oasG3JkW7I+ay2moN3c5IPeKCESNkk9pJrSOy7UdPgs4baC7geU+NIA4VnlfG9hXwxxwUcOhVrO3wRw/NGJudYqqqVcOGJGAE6Sx4AAg9PRnBHe5LaZJb6vaRTLuyLcwby5DFSWVsHdJAYAjI6jwPEUGqaobwiIsXds/bA4z6kmfx1fAqlfCOh42TdouF/kmoqNbb7jf1JT/AOmgPvLt/Wrd2Ox40e184lPvnkNUftLuecuoW7bO074Q34qvrZfFu6RZjozCp+0S39aCU1w+WvJoX9lLbb26XAKtjOHRgyk+bIAPmJruUoM7WGxbUpZEguAI7dGbx+dR1UMRvmNQd7ebdHSF44zWhbeAIioowqgKB5gMDuFfSlApSlApSlApSlApSlBHdoVzJHpl28I8cQvjhnAIwxx5lLH2VmCO1g+Cu5mYXAkVUh3CVaMr4z7/AEAg8Mebz8NgMoIwRkHpFQGbYhprTc7zcignJiWQrH6MY3gPMGA7MUHp2Ms39j2+8u7xlxwxleefDe3t6+mptXzt7dY0VI1CogCqqgAAAYAAHQAK+lAqleX+xq8ub2W5tpIpFmYMQ7MjKcBceSQygAYOQccMcON1UoMt8pdl9/ZbpkiMqsPKgDzBTnyWwoKnoOcYOeB4GuOeS12Inma2mWKMZZ3Ro1AyB0vjJyQMDJrXlfK5tlkRkkUMjgqysAQQRggg9IIoMaEV7tE0Ge6lEVpE0knThRjd85bgEHnJFaNGxvSt7e+DeznZ933b+PZUq03SYbdObt4o4k+iiqg9PDpPnoM1anyP1h7hXnt7p5iVCyeWcr5J5xCVXGPKLD01ZOz7YoLZ47m+femQh0jQkIjDiCzdMjA9QwvrVa9KBVReETD8RaP2Suv2o8/gq3aq/wAIKLOnwt9G5X3GKUffigprlXNvSQH/ANHZD7NrGP6VprkPFu6bZL2W0H8paylqM+9uHOd2KNfsoBjurXHJ+HctbdejdhiHujUVR0KUpUClKUClKUClKUClKUClKUClKUClKUClKUClKUClKUClKUCqy2/XSLpyI3lPOm6PVVyxPmx3kVZtQ7ajyL/tGz3UYJLC3ORls7pwpDKcAkAg9ODxAoMz3WnSRqjSo6LKu8jMpAZOjeX6Q9H9a2Jakbi7pyN0YI6xjgazHyP5LTapcpbSzHm7cbp3mZt2IN4yxjGBn2Y4dmK0/FGFUKowAAAOwDgKD+qUpQKUpQKUpQKUp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2534" name="Picture 6" descr="http://www.pianoexpert.eu/images/fortepian%20logo%20pianoexpe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356992"/>
            <a:ext cx="2523833" cy="2789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1377</Words>
  <Application>Microsoft Office PowerPoint</Application>
  <PresentationFormat>Pokaz na ekranie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5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FRYDERYK CHOPIN</dc:title>
  <dc:creator>SP 319</dc:creator>
  <cp:lastModifiedBy>SP 319</cp:lastModifiedBy>
  <cp:revision>69</cp:revision>
  <dcterms:created xsi:type="dcterms:W3CDTF">2013-03-06T10:50:53Z</dcterms:created>
  <dcterms:modified xsi:type="dcterms:W3CDTF">2013-03-11T11:05:08Z</dcterms:modified>
</cp:coreProperties>
</file>